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9998075" cy="68659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30" y="99"/>
      </p:cViewPr>
      <p:guideLst>
        <p:guide orient="horz" pos="2880"/>
        <p:guide pos="2160"/>
      </p:guideLst>
    </p:cSldViewPr>
  </p:slideViewPr>
  <p:notesTextViewPr>
    <p:cViewPr>
      <p:scale>
        <a:sx n="100" d="100"/>
        <a:sy n="100" d="100"/>
      </p:scale>
      <p:origin x="0" y="0"/>
    </p:cViewPr>
  </p:notesTextViewPr>
  <p:notesViewPr>
    <p:cSldViewPr showGuides="1">
      <p:cViewPr varScale="1">
        <p:scale>
          <a:sx n="80" d="100"/>
          <a:sy n="80" d="100"/>
        </p:scale>
        <p:origin x="75" y="41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332499" cy="34488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662972" y="0"/>
            <a:ext cx="4332499" cy="344887"/>
          </a:xfrm>
          <a:prstGeom prst="rect">
            <a:avLst/>
          </a:prstGeom>
        </p:spPr>
        <p:txBody>
          <a:bodyPr vert="horz" lIns="91440" tIns="45720" rIns="91440" bIns="45720" rtlCol="0"/>
          <a:lstStyle>
            <a:lvl1pPr algn="r">
              <a:defRPr sz="1200"/>
            </a:lvl1pPr>
          </a:lstStyle>
          <a:p>
            <a:fld id="{D08DB728-FB54-4088-93E3-A576ED56E15C}" type="datetimeFigureOut">
              <a:rPr lang="fr-FR" smtClean="0"/>
              <a:t>03/03/2023</a:t>
            </a:fld>
            <a:endParaRPr lang="fr-FR"/>
          </a:p>
        </p:txBody>
      </p:sp>
      <p:sp>
        <p:nvSpPr>
          <p:cNvPr id="4" name="Espace réservé de l'image des diapositives 3"/>
          <p:cNvSpPr>
            <a:spLocks noGrp="1" noRot="1" noChangeAspect="1"/>
          </p:cNvSpPr>
          <p:nvPr>
            <p:ph type="sldImg" idx="2"/>
          </p:nvPr>
        </p:nvSpPr>
        <p:spPr>
          <a:xfrm>
            <a:off x="2941638" y="858838"/>
            <a:ext cx="4114800" cy="2316162"/>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999808" y="3304233"/>
            <a:ext cx="7998460" cy="2703463"/>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6521053"/>
            <a:ext cx="4332499" cy="344886"/>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662972" y="6521053"/>
            <a:ext cx="4332499" cy="344886"/>
          </a:xfrm>
          <a:prstGeom prst="rect">
            <a:avLst/>
          </a:prstGeom>
        </p:spPr>
        <p:txBody>
          <a:bodyPr vert="horz" lIns="91440" tIns="45720" rIns="91440" bIns="45720" rtlCol="0" anchor="b"/>
          <a:lstStyle>
            <a:lvl1pPr algn="r">
              <a:defRPr sz="1200"/>
            </a:lvl1pPr>
          </a:lstStyle>
          <a:p>
            <a:fld id="{4F527566-B705-4338-AAC3-1421ECBF45D7}" type="slidenum">
              <a:rPr lang="fr-FR" smtClean="0"/>
              <a:t>‹N°›</a:t>
            </a:fld>
            <a:endParaRPr lang="fr-FR"/>
          </a:p>
        </p:txBody>
      </p:sp>
    </p:spTree>
    <p:extLst>
      <p:ext uri="{BB962C8B-B14F-4D97-AF65-F5344CB8AC3E}">
        <p14:creationId xmlns:p14="http://schemas.microsoft.com/office/powerpoint/2010/main" val="2046996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163" userDrawn="1">
          <p15:clr>
            <a:srgbClr val="F26B43"/>
          </p15:clr>
        </p15:guide>
        <p15:guide id="2" pos="3149"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F527566-B705-4338-AAC3-1421ECBF45D7}" type="slidenum">
              <a:rPr lang="fr-FR" smtClean="0"/>
              <a:t>3</a:t>
            </a:fld>
            <a:endParaRPr lang="fr-FR"/>
          </a:p>
        </p:txBody>
      </p:sp>
    </p:spTree>
    <p:extLst>
      <p:ext uri="{BB962C8B-B14F-4D97-AF65-F5344CB8AC3E}">
        <p14:creationId xmlns:p14="http://schemas.microsoft.com/office/powerpoint/2010/main" val="16522888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8" name="bg object 18"/>
          <p:cNvSpPr/>
          <p:nvPr/>
        </p:nvSpPr>
        <p:spPr>
          <a:xfrm>
            <a:off x="4491990" y="3601973"/>
            <a:ext cx="3209290" cy="419100"/>
          </a:xfrm>
          <a:custGeom>
            <a:avLst/>
            <a:gdLst/>
            <a:ahLst/>
            <a:cxnLst/>
            <a:rect l="l" t="t" r="r" b="b"/>
            <a:pathLst>
              <a:path w="3209290" h="419100">
                <a:moveTo>
                  <a:pt x="0" y="0"/>
                </a:moveTo>
                <a:lnTo>
                  <a:pt x="3209036" y="0"/>
                </a:lnTo>
              </a:path>
              <a:path w="3209290" h="419100">
                <a:moveTo>
                  <a:pt x="0" y="419100"/>
                </a:moveTo>
                <a:lnTo>
                  <a:pt x="3209036" y="419100"/>
                </a:lnTo>
              </a:path>
            </a:pathLst>
          </a:custGeom>
          <a:ln w="19812">
            <a:solidFill>
              <a:schemeClr val="tx1"/>
            </a:solidFill>
          </a:ln>
        </p:spPr>
        <p:txBody>
          <a:bodyPr wrap="square" lIns="0" tIns="0" rIns="0" bIns="0" rtlCol="0"/>
          <a:lstStyle/>
          <a:p>
            <a:endParaRPr>
              <a:solidFill>
                <a:schemeClr val="tx1"/>
              </a:solidFill>
            </a:endParaRPr>
          </a:p>
        </p:txBody>
      </p:sp>
      <p:sp>
        <p:nvSpPr>
          <p:cNvPr id="2" name="Holder 2"/>
          <p:cNvSpPr>
            <a:spLocks noGrp="1"/>
          </p:cNvSpPr>
          <p:nvPr>
            <p:ph type="ctrTitle"/>
          </p:nvPr>
        </p:nvSpPr>
        <p:spPr>
          <a:xfrm>
            <a:off x="2333625" y="1533601"/>
            <a:ext cx="7524750" cy="677108"/>
          </a:xfrm>
          <a:prstGeom prst="rect">
            <a:avLst/>
          </a:prstGeom>
        </p:spPr>
        <p:txBody>
          <a:bodyPr wrap="square" lIns="0" tIns="0" rIns="0" bIns="0">
            <a:spAutoFit/>
          </a:bodyPr>
          <a:lstStyle>
            <a:lvl1pPr algn="ctr">
              <a:defRPr sz="4400" b="0" i="0">
                <a:solidFill>
                  <a:schemeClr val="tx1"/>
                </a:solidFill>
                <a:latin typeface="Libel Suit Rg" panose="020B0608020202020204" pitchFamily="34" charset="0"/>
                <a:cs typeface="Libel Suit Rg" panose="020B0608020202020204" pitchFamily="34" charset="0"/>
              </a:defRPr>
            </a:lvl1pPr>
          </a:lstStyle>
          <a:p>
            <a:endParaRPr dirty="0"/>
          </a:p>
        </p:txBody>
      </p:sp>
      <p:sp>
        <p:nvSpPr>
          <p:cNvPr id="3" name="Holder 3"/>
          <p:cNvSpPr>
            <a:spLocks noGrp="1"/>
          </p:cNvSpPr>
          <p:nvPr>
            <p:ph type="subTitle" idx="4"/>
          </p:nvPr>
        </p:nvSpPr>
        <p:spPr>
          <a:xfrm>
            <a:off x="4465796" y="3672459"/>
            <a:ext cx="3306604" cy="1714500"/>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r>
              <a:rPr lang="fr-FR"/>
              <a:t>Programme Cursus Règlementation cosmétique  Date : 01/2023 Version : 1/1</a:t>
            </a:r>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EF0904A-1538-4AB4-80DA-BAEFDD869812}" type="datetime1">
              <a:rPr lang="en-US" smtClean="0"/>
              <a:t>3/3/2023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pic>
        <p:nvPicPr>
          <p:cNvPr id="10" name="Image 9">
            <a:extLst>
              <a:ext uri="{FF2B5EF4-FFF2-40B4-BE49-F238E27FC236}">
                <a16:creationId xmlns:a16="http://schemas.microsoft.com/office/drawing/2014/main" id="{89B4B731-A82B-7648-ECF3-B0D069D5DC4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61210" y="4724400"/>
            <a:ext cx="2715775" cy="1892425"/>
          </a:xfrm>
          <a:prstGeom prst="rect">
            <a:avLst/>
          </a:prstGeom>
        </p:spPr>
      </p:pic>
    </p:spTree>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bg1"/>
                </a:solidFill>
                <a:latin typeface="Verdana"/>
                <a:cs typeface="Verdana"/>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r>
              <a:rPr lang="fr-FR"/>
              <a:t>Programme Cursus Règlementation cosmétique  Date : 01/2023 Version : 1/1</a:t>
            </a:r>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7E043F90-F624-4348-8BF3-AB47B6A8DC70}" type="datetime1">
              <a:rPr lang="en-US" smtClean="0"/>
              <a:t>3/3/2023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bg1"/>
                </a:solidFill>
                <a:latin typeface="Verdana"/>
                <a:cs typeface="Verdana"/>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r>
              <a:rPr lang="fr-FR"/>
              <a:t>Programme Cursus Règlementation cosmétique  Date : 01/2023 Version : 1/1</a:t>
            </a:r>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37881692-202F-49AD-90E2-1C5855DE5F61}" type="datetime1">
              <a:rPr lang="en-US" smtClean="0"/>
              <a:t>3/3/2023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bg1"/>
                </a:solidFill>
                <a:latin typeface="Verdana"/>
                <a:cs typeface="Verdan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r>
              <a:rPr lang="fr-FR"/>
              <a:t>Programme Cursus Règlementation cosmétique  Date : 01/2023 Version : 1/1</a:t>
            </a:r>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D127D05B-BF8C-46EE-95D3-421F15D666DA}" type="datetime1">
              <a:rPr lang="en-US" smtClean="0"/>
              <a:t>3/3/2023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r>
              <a:rPr lang="fr-FR"/>
              <a:t>Programme Cursus Règlementation cosmétique  Date : 01/2023 Version : 1/1</a:t>
            </a:r>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83BB8611-785A-4E76-8A34-7BF08A7DEA66}" type="datetime1">
              <a:rPr lang="en-US" smtClean="0"/>
              <a:t>3/3/2023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bg object 18"/>
          <p:cNvSpPr/>
          <p:nvPr/>
        </p:nvSpPr>
        <p:spPr>
          <a:xfrm>
            <a:off x="0" y="761999"/>
            <a:ext cx="12192000" cy="445134"/>
          </a:xfrm>
          <a:custGeom>
            <a:avLst/>
            <a:gdLst/>
            <a:ahLst/>
            <a:cxnLst/>
            <a:rect l="l" t="t" r="r" b="b"/>
            <a:pathLst>
              <a:path w="12192000" h="445134">
                <a:moveTo>
                  <a:pt x="775716" y="0"/>
                </a:moveTo>
                <a:lnTo>
                  <a:pt x="0" y="0"/>
                </a:lnTo>
                <a:lnTo>
                  <a:pt x="0" y="445008"/>
                </a:lnTo>
                <a:lnTo>
                  <a:pt x="775716" y="445008"/>
                </a:lnTo>
                <a:lnTo>
                  <a:pt x="775716" y="0"/>
                </a:lnTo>
                <a:close/>
              </a:path>
              <a:path w="12192000" h="445134">
                <a:moveTo>
                  <a:pt x="12192000" y="0"/>
                </a:moveTo>
                <a:lnTo>
                  <a:pt x="11416284" y="0"/>
                </a:lnTo>
                <a:lnTo>
                  <a:pt x="11416284" y="445008"/>
                </a:lnTo>
                <a:lnTo>
                  <a:pt x="12192000" y="445008"/>
                </a:lnTo>
                <a:lnTo>
                  <a:pt x="12192000" y="0"/>
                </a:lnTo>
                <a:close/>
              </a:path>
            </a:pathLst>
          </a:custGeom>
          <a:solidFill>
            <a:srgbClr val="FFFFFF"/>
          </a:solidFill>
        </p:spPr>
        <p:txBody>
          <a:bodyPr wrap="square" lIns="0" tIns="0" rIns="0" bIns="0" rtlCol="0"/>
          <a:lstStyle/>
          <a:p>
            <a:endParaRPr/>
          </a:p>
        </p:txBody>
      </p:sp>
      <p:sp>
        <p:nvSpPr>
          <p:cNvPr id="2" name="Holder 2"/>
          <p:cNvSpPr>
            <a:spLocks noGrp="1"/>
          </p:cNvSpPr>
          <p:nvPr>
            <p:ph type="title"/>
          </p:nvPr>
        </p:nvSpPr>
        <p:spPr>
          <a:xfrm>
            <a:off x="0" y="640156"/>
            <a:ext cx="12192000" cy="697230"/>
          </a:xfrm>
          <a:prstGeom prst="rect">
            <a:avLst/>
          </a:prstGeom>
        </p:spPr>
        <p:txBody>
          <a:bodyPr wrap="square" lIns="0" tIns="0" rIns="0" bIns="0">
            <a:spAutoFit/>
          </a:bodyPr>
          <a:lstStyle>
            <a:lvl1pPr>
              <a:defRPr sz="4400" b="0" i="0">
                <a:solidFill>
                  <a:schemeClr val="bg1"/>
                </a:solidFill>
                <a:latin typeface="Verdana"/>
                <a:cs typeface="Verdana"/>
              </a:defRPr>
            </a:lvl1pPr>
          </a:lstStyle>
          <a:p>
            <a:endParaRPr dirty="0"/>
          </a:p>
        </p:txBody>
      </p:sp>
      <p:sp>
        <p:nvSpPr>
          <p:cNvPr id="3" name="Holder 3"/>
          <p:cNvSpPr>
            <a:spLocks noGrp="1"/>
          </p:cNvSpPr>
          <p:nvPr>
            <p:ph type="body" idx="1"/>
          </p:nvPr>
        </p:nvSpPr>
        <p:spPr>
          <a:xfrm>
            <a:off x="804202" y="1824227"/>
            <a:ext cx="4879975" cy="479869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r>
              <a:rPr lang="fr-FR"/>
              <a:t>Programme Cursus Règlementation cosmétique  Date : 01/2023 Version : 1/1</a:t>
            </a:r>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3915F45F-0463-4930-A732-1ABE8054583B}" type="datetime1">
              <a:rPr lang="en-US" smtClean="0"/>
              <a:t>3/3/2023</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hyperlink" Target="mailto:info@ypia.fr" TargetMode="External"/><Relationship Id="rId2" Type="http://schemas.openxmlformats.org/officeDocument/2006/relationships/hyperlink" Target="http://www.ypia.f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ypia.fr/" TargetMode="External"/><Relationship Id="rId2" Type="http://schemas.openxmlformats.org/officeDocument/2006/relationships/image" Target="../media/image2.jp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437187" y="3657600"/>
            <a:ext cx="1317625" cy="330835"/>
          </a:xfrm>
          <a:prstGeom prst="rect">
            <a:avLst/>
          </a:prstGeom>
        </p:spPr>
        <p:txBody>
          <a:bodyPr vert="horz" wrap="square" lIns="0" tIns="12700" rIns="0" bIns="0" rtlCol="0">
            <a:spAutoFit/>
          </a:bodyPr>
          <a:lstStyle/>
          <a:p>
            <a:pPr marL="12700">
              <a:lnSpc>
                <a:spcPct val="100000"/>
              </a:lnSpc>
              <a:spcBef>
                <a:spcPts val="100"/>
              </a:spcBef>
            </a:pPr>
            <a:r>
              <a:rPr sz="2000" spc="-10" dirty="0">
                <a:latin typeface="Carlito"/>
                <a:cs typeface="Carlito"/>
              </a:rPr>
              <a:t>Cursus</a:t>
            </a:r>
            <a:r>
              <a:rPr sz="2000" spc="-65" dirty="0">
                <a:latin typeface="Carlito"/>
                <a:cs typeface="Carlito"/>
              </a:rPr>
              <a:t> </a:t>
            </a:r>
            <a:r>
              <a:rPr sz="2000" spc="-5" dirty="0">
                <a:latin typeface="Carlito"/>
                <a:cs typeface="Carlito"/>
              </a:rPr>
              <a:t>court</a:t>
            </a:r>
            <a:endParaRPr sz="2000" dirty="0">
              <a:latin typeface="Carlito"/>
              <a:cs typeface="Carlito"/>
            </a:endParaRPr>
          </a:p>
        </p:txBody>
      </p:sp>
      <p:sp>
        <p:nvSpPr>
          <p:cNvPr id="3" name="object 3"/>
          <p:cNvSpPr txBox="1">
            <a:spLocks noGrp="1"/>
          </p:cNvSpPr>
          <p:nvPr>
            <p:ph type="ctrTitle"/>
          </p:nvPr>
        </p:nvSpPr>
        <p:spPr>
          <a:xfrm>
            <a:off x="1219200" y="1533601"/>
            <a:ext cx="10134600" cy="1937069"/>
          </a:xfrm>
          <a:prstGeom prst="rect">
            <a:avLst/>
          </a:prstGeom>
        </p:spPr>
        <p:txBody>
          <a:bodyPr vert="horz" wrap="square" lIns="0" tIns="13335" rIns="0" bIns="0" rtlCol="0">
            <a:spAutoFit/>
          </a:bodyPr>
          <a:lstStyle/>
          <a:p>
            <a:pPr algn="ctr">
              <a:lnSpc>
                <a:spcPts val="5015"/>
              </a:lnSpc>
              <a:spcBef>
                <a:spcPts val="105"/>
              </a:spcBef>
            </a:pPr>
            <a:r>
              <a:rPr lang="fr-FR" kern="1200" dirty="0">
                <a:solidFill>
                  <a:schemeClr val="tx1"/>
                </a:solidFill>
                <a:latin typeface="Libel Suit Rg" panose="020B0608020202020204" pitchFamily="34" charset="0"/>
              </a:rPr>
              <a:t>Règlementation cosmétique – Module 1 : </a:t>
            </a:r>
            <a:br>
              <a:rPr lang="fr-FR" kern="1200" dirty="0">
                <a:solidFill>
                  <a:schemeClr val="tx1"/>
                </a:solidFill>
                <a:latin typeface="Libel Suit Rg" panose="020B0608020202020204" pitchFamily="34" charset="0"/>
              </a:rPr>
            </a:br>
            <a:r>
              <a:rPr lang="fr-FR" kern="1200" dirty="0">
                <a:solidFill>
                  <a:schemeClr val="tx1"/>
                </a:solidFill>
                <a:latin typeface="Libel Suit Rg" panose="020B0608020202020204" pitchFamily="34" charset="0"/>
              </a:rPr>
              <a:t>Les étapes règlementaires pour mettre son activité de fabrication cosmétique en conformité.</a:t>
            </a:r>
            <a:endParaRPr kern="1200" dirty="0">
              <a:solidFill>
                <a:schemeClr val="tx1"/>
              </a:solidFill>
              <a:latin typeface="Libel Suit Rg" panose="020B0608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40156"/>
            <a:ext cx="7883525" cy="697230"/>
          </a:xfrm>
          <a:prstGeom prst="rect">
            <a:avLst/>
          </a:prstGeom>
        </p:spPr>
        <p:txBody>
          <a:bodyPr vert="horz" wrap="square" lIns="0" tIns="13335" rIns="0" bIns="0" rtlCol="0">
            <a:spAutoFit/>
          </a:bodyPr>
          <a:lstStyle/>
          <a:p>
            <a:pPr marL="12700">
              <a:lnSpc>
                <a:spcPct val="100000"/>
              </a:lnSpc>
              <a:spcBef>
                <a:spcPts val="105"/>
              </a:spcBef>
            </a:pPr>
            <a:r>
              <a:rPr kern="1200" dirty="0">
                <a:latin typeface="Libel Suit Rg" panose="020B0608020202020204" pitchFamily="34" charset="0"/>
              </a:rPr>
              <a:t>Pourquoi suivre ce parcours de formation ?</a:t>
            </a:r>
          </a:p>
        </p:txBody>
      </p:sp>
      <p:sp>
        <p:nvSpPr>
          <p:cNvPr id="3" name="object 3"/>
          <p:cNvSpPr txBox="1"/>
          <p:nvPr/>
        </p:nvSpPr>
        <p:spPr>
          <a:xfrm>
            <a:off x="978280" y="237823"/>
            <a:ext cx="168910" cy="178435"/>
          </a:xfrm>
          <a:prstGeom prst="rect">
            <a:avLst/>
          </a:prstGeom>
        </p:spPr>
        <p:txBody>
          <a:bodyPr vert="horz" wrap="square" lIns="0" tIns="0" rIns="0" bIns="0" rtlCol="0">
            <a:spAutoFit/>
          </a:bodyPr>
          <a:lstStyle/>
          <a:p>
            <a:pPr>
              <a:lnSpc>
                <a:spcPts val="1335"/>
              </a:lnSpc>
            </a:pPr>
            <a:r>
              <a:rPr sz="1400" spc="-434" dirty="0">
                <a:latin typeface="Carlito"/>
                <a:cs typeface="Arial"/>
              </a:rPr>
              <a:t>…</a:t>
            </a:r>
            <a:r>
              <a:rPr sz="1400" dirty="0">
                <a:latin typeface="Carlito"/>
                <a:cs typeface="Carlito"/>
              </a:rPr>
              <a:t>.</a:t>
            </a:r>
            <a:endParaRPr sz="1400">
              <a:latin typeface="Carlito"/>
              <a:cs typeface="Carlito"/>
            </a:endParaRPr>
          </a:p>
        </p:txBody>
      </p:sp>
      <p:sp>
        <p:nvSpPr>
          <p:cNvPr id="4" name="object 4"/>
          <p:cNvSpPr/>
          <p:nvPr/>
        </p:nvSpPr>
        <p:spPr>
          <a:xfrm>
            <a:off x="0" y="1112449"/>
            <a:ext cx="12192000" cy="962025"/>
          </a:xfrm>
          <a:custGeom>
            <a:avLst/>
            <a:gdLst/>
            <a:ahLst/>
            <a:cxnLst/>
            <a:rect l="l" t="t" r="r" b="b"/>
            <a:pathLst>
              <a:path w="12192000" h="962025">
                <a:moveTo>
                  <a:pt x="12192000" y="0"/>
                </a:moveTo>
                <a:lnTo>
                  <a:pt x="0" y="0"/>
                </a:lnTo>
                <a:lnTo>
                  <a:pt x="0" y="961643"/>
                </a:lnTo>
                <a:lnTo>
                  <a:pt x="12192000" y="961643"/>
                </a:lnTo>
                <a:lnTo>
                  <a:pt x="12192000" y="0"/>
                </a:lnTo>
                <a:close/>
              </a:path>
            </a:pathLst>
          </a:custGeom>
          <a:solidFill>
            <a:srgbClr val="F1F1F1"/>
          </a:solidFill>
        </p:spPr>
        <p:txBody>
          <a:bodyPr wrap="square" lIns="0" tIns="0" rIns="0" bIns="0" rtlCol="0"/>
          <a:lstStyle/>
          <a:p>
            <a:endParaRPr/>
          </a:p>
        </p:txBody>
      </p:sp>
      <p:sp>
        <p:nvSpPr>
          <p:cNvPr id="5" name="object 5"/>
          <p:cNvSpPr txBox="1"/>
          <p:nvPr/>
        </p:nvSpPr>
        <p:spPr>
          <a:xfrm>
            <a:off x="954244" y="1337386"/>
            <a:ext cx="1745614" cy="444352"/>
          </a:xfrm>
          <a:prstGeom prst="rect">
            <a:avLst/>
          </a:prstGeom>
        </p:spPr>
        <p:txBody>
          <a:bodyPr vert="horz" wrap="square" lIns="0" tIns="13335" rIns="0" bIns="0" rtlCol="0">
            <a:spAutoFit/>
          </a:bodyPr>
          <a:lstStyle/>
          <a:p>
            <a:pPr algn="ctr">
              <a:lnSpc>
                <a:spcPct val="100000"/>
              </a:lnSpc>
              <a:spcBef>
                <a:spcPts val="105"/>
              </a:spcBef>
            </a:pPr>
            <a:r>
              <a:rPr sz="1400" b="1" spc="-5" dirty="0">
                <a:solidFill>
                  <a:srgbClr val="E66328"/>
                </a:solidFill>
                <a:latin typeface="Carlito"/>
                <a:cs typeface="Carlito"/>
              </a:rPr>
              <a:t>Format</a:t>
            </a:r>
            <a:r>
              <a:rPr sz="1400" b="1" spc="-25" dirty="0">
                <a:solidFill>
                  <a:srgbClr val="E66328"/>
                </a:solidFill>
                <a:latin typeface="Carlito"/>
                <a:cs typeface="Carlito"/>
              </a:rPr>
              <a:t> </a:t>
            </a:r>
            <a:r>
              <a:rPr sz="1400" b="1" dirty="0">
                <a:solidFill>
                  <a:srgbClr val="E66328"/>
                </a:solidFill>
                <a:latin typeface="Carlito"/>
                <a:cs typeface="Carlito"/>
              </a:rPr>
              <a:t>:</a:t>
            </a:r>
            <a:endParaRPr sz="1400" dirty="0">
              <a:latin typeface="Carlito"/>
              <a:cs typeface="Carlito"/>
            </a:endParaRPr>
          </a:p>
          <a:p>
            <a:pPr marL="12700" marR="5080" algn="ctr">
              <a:lnSpc>
                <a:spcPct val="100000"/>
              </a:lnSpc>
            </a:pPr>
            <a:r>
              <a:rPr sz="1400" spc="-10" dirty="0">
                <a:latin typeface="Carlito"/>
                <a:cs typeface="Carlito"/>
              </a:rPr>
              <a:t>parcours </a:t>
            </a:r>
            <a:r>
              <a:rPr sz="1400" spc="-5" dirty="0">
                <a:latin typeface="Carlito"/>
                <a:cs typeface="Carlito"/>
              </a:rPr>
              <a:t>100% </a:t>
            </a:r>
            <a:r>
              <a:rPr sz="1400" dirty="0">
                <a:latin typeface="Carlito"/>
                <a:cs typeface="Carlito"/>
              </a:rPr>
              <a:t>en</a:t>
            </a:r>
            <a:r>
              <a:rPr sz="1400" spc="-70" dirty="0">
                <a:latin typeface="Carlito"/>
                <a:cs typeface="Carlito"/>
              </a:rPr>
              <a:t> </a:t>
            </a:r>
            <a:r>
              <a:rPr sz="1400" dirty="0">
                <a:latin typeface="Carlito"/>
                <a:cs typeface="Carlito"/>
              </a:rPr>
              <a:t>ligne,  </a:t>
            </a:r>
          </a:p>
        </p:txBody>
      </p:sp>
      <p:sp>
        <p:nvSpPr>
          <p:cNvPr id="6" name="object 6"/>
          <p:cNvSpPr txBox="1"/>
          <p:nvPr/>
        </p:nvSpPr>
        <p:spPr>
          <a:xfrm>
            <a:off x="5562599" y="1362356"/>
            <a:ext cx="3038155" cy="659796"/>
          </a:xfrm>
          <a:prstGeom prst="rect">
            <a:avLst/>
          </a:prstGeom>
        </p:spPr>
        <p:txBody>
          <a:bodyPr vert="horz" wrap="square" lIns="0" tIns="13335" rIns="0" bIns="0" rtlCol="0">
            <a:spAutoFit/>
          </a:bodyPr>
          <a:lstStyle/>
          <a:p>
            <a:pPr marL="12065" marR="5080" indent="635" algn="ctr">
              <a:lnSpc>
                <a:spcPct val="100000"/>
              </a:lnSpc>
              <a:spcBef>
                <a:spcPts val="105"/>
              </a:spcBef>
            </a:pPr>
            <a:r>
              <a:rPr sz="1400" b="1" dirty="0">
                <a:solidFill>
                  <a:srgbClr val="E66328"/>
                </a:solidFill>
                <a:latin typeface="Carlito"/>
                <a:cs typeface="Carlito"/>
              </a:rPr>
              <a:t>Modalités :  </a:t>
            </a:r>
            <a:r>
              <a:rPr sz="1400" dirty="0" err="1">
                <a:latin typeface="Carlito"/>
                <a:cs typeface="Carlito"/>
              </a:rPr>
              <a:t>Classe</a:t>
            </a:r>
            <a:r>
              <a:rPr sz="1400" dirty="0">
                <a:latin typeface="Carlito"/>
                <a:cs typeface="Carlito"/>
              </a:rPr>
              <a:t> </a:t>
            </a:r>
            <a:r>
              <a:rPr sz="1400" spc="-5" dirty="0" err="1">
                <a:latin typeface="Carlito"/>
                <a:cs typeface="Carlito"/>
              </a:rPr>
              <a:t>virtuelle</a:t>
            </a:r>
            <a:r>
              <a:rPr lang="fr-FR" sz="1400" spc="-5" dirty="0">
                <a:latin typeface="Carlito"/>
                <a:cs typeface="Carlito"/>
              </a:rPr>
              <a:t> ½ journée</a:t>
            </a:r>
            <a:r>
              <a:rPr sz="1400" spc="-5" dirty="0">
                <a:latin typeface="Carlito"/>
                <a:cs typeface="Carlito"/>
              </a:rPr>
              <a:t>,</a:t>
            </a:r>
            <a:r>
              <a:rPr lang="fr-FR" sz="1400" spc="-5" dirty="0">
                <a:latin typeface="Carlito"/>
                <a:cs typeface="Carlito"/>
              </a:rPr>
              <a:t> modules auto formatifs, ressources téléchargeables</a:t>
            </a:r>
            <a:r>
              <a:rPr sz="1400" spc="-5" dirty="0">
                <a:latin typeface="Carlito"/>
                <a:cs typeface="Carlito"/>
              </a:rPr>
              <a:t>  </a:t>
            </a:r>
            <a:endParaRPr sz="1400" dirty="0">
              <a:latin typeface="Carlito"/>
              <a:cs typeface="Carlito"/>
            </a:endParaRPr>
          </a:p>
        </p:txBody>
      </p:sp>
      <p:sp>
        <p:nvSpPr>
          <p:cNvPr id="7" name="object 7"/>
          <p:cNvSpPr txBox="1"/>
          <p:nvPr/>
        </p:nvSpPr>
        <p:spPr>
          <a:xfrm>
            <a:off x="8685928" y="1297987"/>
            <a:ext cx="3734672" cy="659796"/>
          </a:xfrm>
          <a:prstGeom prst="rect">
            <a:avLst/>
          </a:prstGeom>
        </p:spPr>
        <p:txBody>
          <a:bodyPr vert="horz" wrap="square" lIns="0" tIns="13335" rIns="0" bIns="0" rtlCol="0">
            <a:spAutoFit/>
          </a:bodyPr>
          <a:lstStyle/>
          <a:p>
            <a:pPr marL="2540" algn="ctr">
              <a:lnSpc>
                <a:spcPct val="100000"/>
              </a:lnSpc>
              <a:spcBef>
                <a:spcPts val="105"/>
              </a:spcBef>
            </a:pPr>
            <a:r>
              <a:rPr sz="1400" b="1" spc="-20" dirty="0">
                <a:solidFill>
                  <a:srgbClr val="E66328"/>
                </a:solidFill>
                <a:latin typeface="Carlito"/>
                <a:cs typeface="Carlito"/>
              </a:rPr>
              <a:t>Tarif</a:t>
            </a:r>
            <a:r>
              <a:rPr sz="1400" b="1" spc="-30" dirty="0">
                <a:solidFill>
                  <a:srgbClr val="E66328"/>
                </a:solidFill>
                <a:latin typeface="Carlito"/>
                <a:cs typeface="Carlito"/>
              </a:rPr>
              <a:t> </a:t>
            </a:r>
            <a:r>
              <a:rPr sz="1400" b="1" dirty="0">
                <a:solidFill>
                  <a:srgbClr val="E66328"/>
                </a:solidFill>
                <a:latin typeface="Carlito"/>
                <a:cs typeface="Carlito"/>
              </a:rPr>
              <a:t>:</a:t>
            </a:r>
            <a:endParaRPr sz="1400" dirty="0">
              <a:latin typeface="Carlito"/>
              <a:cs typeface="Carlito"/>
            </a:endParaRPr>
          </a:p>
          <a:p>
            <a:pPr marL="382905" marR="374650" algn="ctr">
              <a:lnSpc>
                <a:spcPct val="100000"/>
              </a:lnSpc>
            </a:pPr>
            <a:r>
              <a:rPr lang="fr-FR" sz="1400" spc="-45" dirty="0">
                <a:latin typeface="Carlito"/>
                <a:cs typeface="Arial"/>
              </a:rPr>
              <a:t>116€ TTC</a:t>
            </a:r>
          </a:p>
          <a:p>
            <a:pPr marL="382905" marR="374650" algn="ctr">
              <a:lnSpc>
                <a:spcPct val="100000"/>
              </a:lnSpc>
            </a:pPr>
            <a:r>
              <a:rPr lang="fr-FR" sz="1400" spc="-45" dirty="0">
                <a:latin typeface="Carlito"/>
                <a:cs typeface="Arial"/>
              </a:rPr>
              <a:t>Formation professionnelle exonérée de TVA</a:t>
            </a:r>
          </a:p>
        </p:txBody>
      </p:sp>
      <p:sp>
        <p:nvSpPr>
          <p:cNvPr id="8" name="object 8"/>
          <p:cNvSpPr txBox="1"/>
          <p:nvPr/>
        </p:nvSpPr>
        <p:spPr>
          <a:xfrm>
            <a:off x="3706335" y="1353318"/>
            <a:ext cx="1188085" cy="453390"/>
          </a:xfrm>
          <a:prstGeom prst="rect">
            <a:avLst/>
          </a:prstGeom>
        </p:spPr>
        <p:txBody>
          <a:bodyPr vert="horz" wrap="square" lIns="0" tIns="13335" rIns="0" bIns="0" rtlCol="0">
            <a:spAutoFit/>
          </a:bodyPr>
          <a:lstStyle/>
          <a:p>
            <a:pPr algn="ctr">
              <a:lnSpc>
                <a:spcPct val="100000"/>
              </a:lnSpc>
              <a:spcBef>
                <a:spcPts val="105"/>
              </a:spcBef>
            </a:pPr>
            <a:r>
              <a:rPr sz="1400" b="1" spc="-5" dirty="0">
                <a:solidFill>
                  <a:srgbClr val="E66328"/>
                </a:solidFill>
                <a:latin typeface="Carlito"/>
                <a:cs typeface="Carlito"/>
              </a:rPr>
              <a:t>Durée estimée</a:t>
            </a:r>
            <a:r>
              <a:rPr sz="1400" b="1" spc="-110" dirty="0">
                <a:solidFill>
                  <a:srgbClr val="E66328"/>
                </a:solidFill>
                <a:latin typeface="Carlito"/>
                <a:cs typeface="Carlito"/>
              </a:rPr>
              <a:t> </a:t>
            </a:r>
            <a:r>
              <a:rPr sz="1400" b="1" dirty="0">
                <a:solidFill>
                  <a:srgbClr val="E66328"/>
                </a:solidFill>
                <a:latin typeface="Carlito"/>
                <a:cs typeface="Carlito"/>
              </a:rPr>
              <a:t>:</a:t>
            </a:r>
            <a:endParaRPr sz="1400" dirty="0">
              <a:latin typeface="Carlito"/>
              <a:cs typeface="Carlito"/>
            </a:endParaRPr>
          </a:p>
          <a:p>
            <a:pPr algn="ctr">
              <a:lnSpc>
                <a:spcPct val="100000"/>
              </a:lnSpc>
            </a:pPr>
            <a:r>
              <a:rPr lang="fr-FR" sz="1400" dirty="0">
                <a:latin typeface="Carlito"/>
                <a:cs typeface="Carlito"/>
              </a:rPr>
              <a:t>5h</a:t>
            </a:r>
            <a:endParaRPr sz="1400" dirty="0">
              <a:latin typeface="Carlito"/>
              <a:cs typeface="Carlito"/>
            </a:endParaRPr>
          </a:p>
        </p:txBody>
      </p:sp>
      <p:sp>
        <p:nvSpPr>
          <p:cNvPr id="9" name="object 9"/>
          <p:cNvSpPr txBox="1"/>
          <p:nvPr/>
        </p:nvSpPr>
        <p:spPr>
          <a:xfrm>
            <a:off x="890744" y="2522766"/>
            <a:ext cx="10058813" cy="438518"/>
          </a:xfrm>
          <a:prstGeom prst="rect">
            <a:avLst/>
          </a:prstGeom>
        </p:spPr>
        <p:txBody>
          <a:bodyPr vert="horz" wrap="square" lIns="0" tIns="10160" rIns="0" bIns="0" rtlCol="0">
            <a:spAutoFit/>
          </a:bodyPr>
          <a:lstStyle/>
          <a:p>
            <a:pPr marL="12700" marR="5080">
              <a:lnSpc>
                <a:spcPct val="101400"/>
              </a:lnSpc>
              <a:spcBef>
                <a:spcPts val="80"/>
              </a:spcBef>
            </a:pPr>
            <a:r>
              <a:rPr sz="1400" b="1" spc="-5" dirty="0">
                <a:solidFill>
                  <a:srgbClr val="E66328"/>
                </a:solidFill>
                <a:latin typeface="Carlito"/>
                <a:cs typeface="Carlito"/>
              </a:rPr>
              <a:t>Objectif </a:t>
            </a:r>
            <a:r>
              <a:rPr sz="1400" b="1" dirty="0">
                <a:solidFill>
                  <a:srgbClr val="E66328"/>
                </a:solidFill>
                <a:latin typeface="Carlito"/>
                <a:cs typeface="Carlito"/>
              </a:rPr>
              <a:t>: </a:t>
            </a:r>
            <a:r>
              <a:rPr lang="fr-FR" sz="1400" spc="-60" dirty="0">
                <a:latin typeface="Carlito"/>
                <a:cs typeface="Arial"/>
              </a:rPr>
              <a:t> S’approprier les exigences du Règlement EU1223/2009 et de la norme ISO22716 pour connaître toutes les étapes règlementaires et savoir les planifier afin de mettre son activité de fabrication de produits cosmétique ou de savonnerie artisanale en conformité.</a:t>
            </a:r>
            <a:endParaRPr sz="1400" dirty="0">
              <a:latin typeface="Carlito"/>
              <a:cs typeface="Carlito"/>
            </a:endParaRPr>
          </a:p>
        </p:txBody>
      </p:sp>
      <p:sp>
        <p:nvSpPr>
          <p:cNvPr id="10" name="object 10"/>
          <p:cNvSpPr txBox="1"/>
          <p:nvPr/>
        </p:nvSpPr>
        <p:spPr>
          <a:xfrm>
            <a:off x="909794" y="3098570"/>
            <a:ext cx="1834514" cy="228268"/>
          </a:xfrm>
          <a:prstGeom prst="rect">
            <a:avLst/>
          </a:prstGeom>
        </p:spPr>
        <p:txBody>
          <a:bodyPr vert="horz" wrap="square" lIns="0" tIns="12700" rIns="0" bIns="0" rtlCol="0">
            <a:spAutoFit/>
          </a:bodyPr>
          <a:lstStyle/>
          <a:p>
            <a:pPr marL="12700">
              <a:lnSpc>
                <a:spcPct val="100000"/>
              </a:lnSpc>
              <a:spcBef>
                <a:spcPts val="100"/>
              </a:spcBef>
            </a:pPr>
            <a:r>
              <a:rPr sz="1400" b="1" spc="-5" dirty="0">
                <a:solidFill>
                  <a:srgbClr val="E66328"/>
                </a:solidFill>
                <a:latin typeface="Carlito"/>
                <a:cs typeface="Carlito"/>
              </a:rPr>
              <a:t>Objectifs pédagogiques</a:t>
            </a:r>
            <a:r>
              <a:rPr sz="1400" b="1" spc="-75" dirty="0">
                <a:solidFill>
                  <a:srgbClr val="E66328"/>
                </a:solidFill>
                <a:latin typeface="Carlito"/>
                <a:cs typeface="Carlito"/>
              </a:rPr>
              <a:t> </a:t>
            </a:r>
            <a:r>
              <a:rPr sz="1400" b="1" dirty="0">
                <a:solidFill>
                  <a:srgbClr val="E66328"/>
                </a:solidFill>
                <a:latin typeface="Carlito"/>
                <a:cs typeface="Carlito"/>
              </a:rPr>
              <a:t>:</a:t>
            </a:r>
            <a:endParaRPr sz="1400" dirty="0">
              <a:latin typeface="Carlito"/>
              <a:cs typeface="Carlito"/>
            </a:endParaRPr>
          </a:p>
        </p:txBody>
      </p:sp>
      <p:sp>
        <p:nvSpPr>
          <p:cNvPr id="11" name="object 11"/>
          <p:cNvSpPr txBox="1"/>
          <p:nvPr/>
        </p:nvSpPr>
        <p:spPr>
          <a:xfrm>
            <a:off x="907369" y="3364040"/>
            <a:ext cx="8006938" cy="3054682"/>
          </a:xfrm>
          <a:prstGeom prst="rect">
            <a:avLst/>
          </a:prstGeom>
        </p:spPr>
        <p:txBody>
          <a:bodyPr vert="horz" wrap="square" lIns="0" tIns="12700" rIns="0" bIns="0" rtlCol="0">
            <a:spAutoFit/>
          </a:bodyPr>
          <a:lstStyle/>
          <a:p>
            <a:pPr marL="299085" indent="-287020">
              <a:lnSpc>
                <a:spcPct val="100000"/>
              </a:lnSpc>
              <a:spcBef>
                <a:spcPts val="100"/>
              </a:spcBef>
              <a:buFont typeface="Arial"/>
              <a:buChar char="•"/>
              <a:tabLst>
                <a:tab pos="299085" algn="l"/>
                <a:tab pos="299720" algn="l"/>
              </a:tabLst>
            </a:pPr>
            <a:r>
              <a:rPr lang="fr-FR" sz="1400" spc="-35" dirty="0">
                <a:latin typeface="Carlito"/>
                <a:cs typeface="Arial"/>
              </a:rPr>
              <a:t>Identifier les différents textes fixant les obligations règlementaires cosmétique et les organes de contrôle en France : le</a:t>
            </a:r>
            <a:r>
              <a:rPr sz="1400" spc="-35" dirty="0">
                <a:latin typeface="Carlito"/>
                <a:cs typeface="Arial"/>
              </a:rPr>
              <a:t> </a:t>
            </a:r>
            <a:r>
              <a:rPr lang="fr-FR" sz="1400" spc="-55" dirty="0">
                <a:latin typeface="Carlito"/>
                <a:cs typeface="Arial"/>
              </a:rPr>
              <a:t>Règlement EU1223/2009, la norme ISO22716, le Code de la Santé Publique, l’ANSM, la DDPP/DGCCRF et comprendre les objectifs de la règlementation cosmétique</a:t>
            </a:r>
          </a:p>
          <a:p>
            <a:pPr marL="299085" indent="-287020">
              <a:lnSpc>
                <a:spcPct val="100000"/>
              </a:lnSpc>
              <a:spcBef>
                <a:spcPts val="100"/>
              </a:spcBef>
              <a:buFont typeface="Arial"/>
              <a:buChar char="•"/>
              <a:tabLst>
                <a:tab pos="299085" algn="l"/>
                <a:tab pos="299720" algn="l"/>
              </a:tabLst>
            </a:pPr>
            <a:r>
              <a:rPr lang="fr-FR" sz="1400" spc="-55" dirty="0">
                <a:latin typeface="Carlito"/>
                <a:cs typeface="Arial"/>
              </a:rPr>
              <a:t>Différencier les produits qui entrent dans le champs de la règlementation cosmétique et ceux qui relèvent d’un autre champs règlementaire (médicaments, produits biocides,..) en s’appuyant sur la définition du produit cosmétique</a:t>
            </a:r>
          </a:p>
          <a:p>
            <a:pPr marL="299085" indent="-287020">
              <a:lnSpc>
                <a:spcPct val="100000"/>
              </a:lnSpc>
              <a:spcBef>
                <a:spcPts val="100"/>
              </a:spcBef>
              <a:buFont typeface="Arial"/>
              <a:buChar char="•"/>
              <a:tabLst>
                <a:tab pos="299085" algn="l"/>
                <a:tab pos="299720" algn="l"/>
              </a:tabLst>
            </a:pPr>
            <a:r>
              <a:rPr lang="fr-FR" sz="1400" spc="-55" dirty="0">
                <a:latin typeface="Carlito"/>
                <a:cs typeface="Arial"/>
              </a:rPr>
              <a:t>Identifier le rôle de la Personne Responsable de la mise sur le marché d’un produit cosmétique en Europe</a:t>
            </a:r>
            <a:endParaRPr sz="1400" dirty="0">
              <a:latin typeface="Carlito"/>
              <a:cs typeface="Carlito"/>
            </a:endParaRPr>
          </a:p>
          <a:p>
            <a:pPr marL="299085" indent="-287020">
              <a:lnSpc>
                <a:spcPct val="100000"/>
              </a:lnSpc>
              <a:spcBef>
                <a:spcPts val="5"/>
              </a:spcBef>
              <a:buFont typeface="Arial"/>
              <a:buChar char="•"/>
              <a:tabLst>
                <a:tab pos="299085" algn="l"/>
                <a:tab pos="299720" algn="l"/>
              </a:tabLst>
            </a:pPr>
            <a:r>
              <a:rPr lang="fr-FR" sz="1400" spc="-10" dirty="0">
                <a:latin typeface="Carlito"/>
                <a:cs typeface="Carlito"/>
              </a:rPr>
              <a:t>Traduire les exigences règlementaires en moyens concrets à mettre en place, en temps, humains et financiers</a:t>
            </a:r>
          </a:p>
          <a:p>
            <a:pPr marL="299085" indent="-287020">
              <a:lnSpc>
                <a:spcPct val="100000"/>
              </a:lnSpc>
              <a:spcBef>
                <a:spcPts val="5"/>
              </a:spcBef>
              <a:buFont typeface="Arial"/>
              <a:buChar char="•"/>
              <a:tabLst>
                <a:tab pos="299085" algn="l"/>
                <a:tab pos="299720" algn="l"/>
              </a:tabLst>
            </a:pPr>
            <a:r>
              <a:rPr lang="fr-FR" sz="1400" spc="-10" dirty="0">
                <a:latin typeface="Carlito"/>
                <a:cs typeface="Carlito"/>
              </a:rPr>
              <a:t>Identifier les mentions obligatoires sur ses étiquettes, connaître les allergènes </a:t>
            </a:r>
            <a:r>
              <a:rPr lang="fr-FR" sz="1400" spc="-10" dirty="0" err="1">
                <a:latin typeface="Carlito"/>
                <a:cs typeface="Carlito"/>
              </a:rPr>
              <a:t>étiquetables</a:t>
            </a:r>
            <a:endParaRPr lang="fr-FR" sz="1400" spc="-10" dirty="0">
              <a:latin typeface="Carlito"/>
              <a:cs typeface="Carlito"/>
            </a:endParaRPr>
          </a:p>
          <a:p>
            <a:pPr marL="299085" indent="-287020">
              <a:lnSpc>
                <a:spcPct val="100000"/>
              </a:lnSpc>
              <a:spcBef>
                <a:spcPts val="5"/>
              </a:spcBef>
              <a:buFont typeface="Arial"/>
              <a:buChar char="•"/>
              <a:tabLst>
                <a:tab pos="299085" algn="l"/>
                <a:tab pos="299720" algn="l"/>
              </a:tabLst>
            </a:pPr>
            <a:r>
              <a:rPr lang="fr-FR" sz="1400" spc="-10" dirty="0">
                <a:latin typeface="Carlito"/>
                <a:cs typeface="Carlito"/>
              </a:rPr>
              <a:t>Effectuer des recherches de substances règlementées en s’aidant notamment de la base en ligne </a:t>
            </a:r>
            <a:r>
              <a:rPr lang="fr-FR" sz="1400" spc="-10" dirty="0" err="1">
                <a:latin typeface="Carlito"/>
                <a:cs typeface="Carlito"/>
              </a:rPr>
              <a:t>Cosing</a:t>
            </a:r>
            <a:endParaRPr sz="1400" dirty="0">
              <a:latin typeface="Carlito"/>
              <a:cs typeface="Carlito"/>
            </a:endParaRPr>
          </a:p>
          <a:p>
            <a:pPr marL="299085" indent="-287020">
              <a:lnSpc>
                <a:spcPct val="100000"/>
              </a:lnSpc>
              <a:buChar char="•"/>
              <a:tabLst>
                <a:tab pos="299085" algn="l"/>
                <a:tab pos="299720" algn="l"/>
              </a:tabLst>
            </a:pPr>
            <a:r>
              <a:rPr lang="fr-FR" sz="1400" spc="-70" dirty="0">
                <a:latin typeface="Carlito"/>
                <a:cs typeface="Arial"/>
              </a:rPr>
              <a:t>Organiser et planifier ses étapes de mise en conformité règlementaire dans son projet global de lancement de gamme</a:t>
            </a:r>
            <a:endParaRPr sz="1400" dirty="0">
              <a:latin typeface="Carlito"/>
              <a:cs typeface="Arial"/>
            </a:endParaRPr>
          </a:p>
          <a:p>
            <a:pPr marL="299085" indent="-287020">
              <a:lnSpc>
                <a:spcPct val="100000"/>
              </a:lnSpc>
              <a:buFont typeface="Arial"/>
              <a:buChar char="•"/>
              <a:tabLst>
                <a:tab pos="299085" algn="l"/>
                <a:tab pos="299720" algn="l"/>
              </a:tabLst>
            </a:pPr>
            <a:r>
              <a:rPr lang="fr-FR" sz="1400" dirty="0">
                <a:latin typeface="Carlito"/>
                <a:cs typeface="Carlito"/>
              </a:rPr>
              <a:t>Identifier les éléments constituant le Dossier d’Information Produit (Règlement EU1223/2009)</a:t>
            </a:r>
          </a:p>
          <a:p>
            <a:pPr marL="299085" indent="-287020">
              <a:lnSpc>
                <a:spcPct val="100000"/>
              </a:lnSpc>
              <a:buFont typeface="Arial"/>
              <a:buChar char="•"/>
              <a:tabLst>
                <a:tab pos="299085" algn="l"/>
                <a:tab pos="299720" algn="l"/>
              </a:tabLst>
            </a:pPr>
            <a:r>
              <a:rPr lang="fr-FR" sz="1400" dirty="0">
                <a:latin typeface="Carlito"/>
                <a:cs typeface="Carlito"/>
              </a:rPr>
              <a:t>Comprendre les exigences générales, sans rentrer dans le détail de chaque sujet, de la norme ISO22716 relatives aux Bonnes Pratiques de Fabrication en laboratoire cosmétique</a:t>
            </a:r>
            <a:endParaRPr sz="1400" dirty="0">
              <a:latin typeface="Carlito"/>
              <a:cs typeface="Carlito"/>
            </a:endParaRPr>
          </a:p>
        </p:txBody>
      </p:sp>
      <p:sp>
        <p:nvSpPr>
          <p:cNvPr id="12" name="object 12"/>
          <p:cNvSpPr txBox="1"/>
          <p:nvPr/>
        </p:nvSpPr>
        <p:spPr>
          <a:xfrm>
            <a:off x="9071229" y="3326838"/>
            <a:ext cx="1897379" cy="1090683"/>
          </a:xfrm>
          <a:prstGeom prst="rect">
            <a:avLst/>
          </a:prstGeom>
        </p:spPr>
        <p:txBody>
          <a:bodyPr vert="horz" wrap="square" lIns="0" tIns="13335" rIns="0" bIns="0" rtlCol="0">
            <a:spAutoFit/>
          </a:bodyPr>
          <a:lstStyle/>
          <a:p>
            <a:pPr marL="12700" marR="5080" indent="-12700">
              <a:lnSpc>
                <a:spcPct val="100000"/>
              </a:lnSpc>
              <a:spcBef>
                <a:spcPts val="105"/>
              </a:spcBef>
            </a:pPr>
            <a:r>
              <a:rPr sz="1400" b="1" spc="-5" dirty="0">
                <a:solidFill>
                  <a:srgbClr val="E66328"/>
                </a:solidFill>
                <a:latin typeface="Carlito"/>
                <a:cs typeface="Carlito"/>
              </a:rPr>
              <a:t>Prérequis </a:t>
            </a:r>
            <a:r>
              <a:rPr sz="1400" b="1" dirty="0">
                <a:solidFill>
                  <a:srgbClr val="E66328"/>
                </a:solidFill>
                <a:latin typeface="Carlito"/>
                <a:cs typeface="Carlito"/>
              </a:rPr>
              <a:t>: </a:t>
            </a:r>
            <a:r>
              <a:rPr lang="fr-FR" sz="1400" spc="-5" dirty="0">
                <a:latin typeface="Carlito"/>
                <a:cs typeface="Carlito"/>
              </a:rPr>
              <a:t>Avoir un projet de création d’entreprise cosmétique ou de savonnerie artisanale</a:t>
            </a:r>
            <a:endParaRPr sz="1400" dirty="0">
              <a:latin typeface="Carlito"/>
              <a:cs typeface="Carlito"/>
            </a:endParaRPr>
          </a:p>
        </p:txBody>
      </p:sp>
      <p:sp>
        <p:nvSpPr>
          <p:cNvPr id="13" name="object 13"/>
          <p:cNvSpPr txBox="1"/>
          <p:nvPr/>
        </p:nvSpPr>
        <p:spPr>
          <a:xfrm>
            <a:off x="8916732" y="4724400"/>
            <a:ext cx="2206371" cy="659155"/>
          </a:xfrm>
          <a:prstGeom prst="rect">
            <a:avLst/>
          </a:prstGeom>
        </p:spPr>
        <p:txBody>
          <a:bodyPr vert="horz" wrap="square" lIns="0" tIns="12700" rIns="0" bIns="0" rtlCol="0">
            <a:spAutoFit/>
          </a:bodyPr>
          <a:lstStyle/>
          <a:p>
            <a:pPr marL="12700" marR="5080" indent="635" algn="ctr">
              <a:lnSpc>
                <a:spcPct val="100000"/>
              </a:lnSpc>
              <a:spcBef>
                <a:spcPts val="100"/>
              </a:spcBef>
            </a:pPr>
            <a:r>
              <a:rPr sz="1400" b="1" spc="-5" dirty="0">
                <a:solidFill>
                  <a:srgbClr val="E66328"/>
                </a:solidFill>
                <a:latin typeface="Carlito"/>
                <a:cs typeface="Carlito"/>
              </a:rPr>
              <a:t>Public concerné </a:t>
            </a:r>
            <a:r>
              <a:rPr sz="1400" b="1" dirty="0">
                <a:solidFill>
                  <a:srgbClr val="E66328"/>
                </a:solidFill>
                <a:latin typeface="Carlito"/>
                <a:cs typeface="Carlito"/>
              </a:rPr>
              <a:t>:  </a:t>
            </a:r>
            <a:r>
              <a:rPr lang="fr-FR" sz="1400" spc="-10" dirty="0">
                <a:latin typeface="Carlito"/>
                <a:cs typeface="Carlito"/>
              </a:rPr>
              <a:t>Créateurs d’entreprises cosmétique ou de savonneries artisanales</a:t>
            </a:r>
            <a:endParaRPr sz="1400" dirty="0">
              <a:latin typeface="Carlito"/>
              <a:cs typeface="Arial"/>
            </a:endParaRPr>
          </a:p>
        </p:txBody>
      </p:sp>
      <p:sp>
        <p:nvSpPr>
          <p:cNvPr id="16" name="Espace réservé du pied de page 15">
            <a:extLst>
              <a:ext uri="{FF2B5EF4-FFF2-40B4-BE49-F238E27FC236}">
                <a16:creationId xmlns:a16="http://schemas.microsoft.com/office/drawing/2014/main" id="{0410C56F-D2AF-99AF-BEB0-3468D23B4EEA}"/>
              </a:ext>
            </a:extLst>
          </p:cNvPr>
          <p:cNvSpPr>
            <a:spLocks noGrp="1"/>
          </p:cNvSpPr>
          <p:nvPr>
            <p:ph type="ftr" sz="quarter" idx="5"/>
          </p:nvPr>
        </p:nvSpPr>
        <p:spPr>
          <a:xfrm>
            <a:off x="0" y="6452146"/>
            <a:ext cx="12192000" cy="369332"/>
          </a:xfrm>
        </p:spPr>
        <p:txBody>
          <a:bodyPr/>
          <a:lstStyle/>
          <a:p>
            <a:r>
              <a:rPr lang="fr-FR" sz="1200" dirty="0"/>
              <a:t>Programme Règlementation cosmétique Module 1 Les étapes règlementaires </a:t>
            </a:r>
            <a:br>
              <a:rPr lang="fr-FR" sz="1200" dirty="0"/>
            </a:br>
            <a:r>
              <a:rPr lang="fr-FR" sz="1200" dirty="0"/>
              <a:t>Date : 01/2023 Version : 1/1</a:t>
            </a:r>
          </a:p>
        </p:txBody>
      </p:sp>
      <p:sp>
        <p:nvSpPr>
          <p:cNvPr id="17" name="Espace réservé du numéro de diapositive 16">
            <a:extLst>
              <a:ext uri="{FF2B5EF4-FFF2-40B4-BE49-F238E27FC236}">
                <a16:creationId xmlns:a16="http://schemas.microsoft.com/office/drawing/2014/main" id="{FD6623D5-AB6C-19B8-A689-D4B559FFE148}"/>
              </a:ext>
            </a:extLst>
          </p:cNvPr>
          <p:cNvSpPr>
            <a:spLocks noGrp="1"/>
          </p:cNvSpPr>
          <p:nvPr>
            <p:ph type="sldNum" sz="quarter" idx="7"/>
          </p:nvPr>
        </p:nvSpPr>
        <p:spPr/>
        <p:txBody>
          <a:bodyPr/>
          <a:lstStyle/>
          <a:p>
            <a:fld id="{B6F15528-21DE-4FAA-801E-634DDDAF4B2B}" type="slidenum">
              <a:rPr lang="fr-FR" smtClean="0"/>
              <a:t>2</a:t>
            </a:fld>
            <a:endParaRPr 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0" y="761999"/>
            <a:ext cx="775970" cy="445134"/>
          </a:xfrm>
          <a:custGeom>
            <a:avLst/>
            <a:gdLst/>
            <a:ahLst/>
            <a:cxnLst/>
            <a:rect l="l" t="t" r="r" b="b"/>
            <a:pathLst>
              <a:path w="775970" h="445134">
                <a:moveTo>
                  <a:pt x="775716" y="0"/>
                </a:moveTo>
                <a:lnTo>
                  <a:pt x="0" y="0"/>
                </a:lnTo>
                <a:lnTo>
                  <a:pt x="0" y="132715"/>
                </a:lnTo>
                <a:lnTo>
                  <a:pt x="0" y="445008"/>
                </a:lnTo>
                <a:lnTo>
                  <a:pt x="692251" y="445008"/>
                </a:lnTo>
                <a:lnTo>
                  <a:pt x="692251" y="132715"/>
                </a:lnTo>
                <a:lnTo>
                  <a:pt x="775716" y="132715"/>
                </a:lnTo>
                <a:lnTo>
                  <a:pt x="775716" y="0"/>
                </a:lnTo>
                <a:close/>
              </a:path>
            </a:pathLst>
          </a:custGeom>
          <a:solidFill>
            <a:srgbClr val="FFFFFF"/>
          </a:solidFill>
        </p:spPr>
        <p:txBody>
          <a:bodyPr wrap="square" lIns="0" tIns="0" rIns="0" bIns="0" rtlCol="0"/>
          <a:lstStyle/>
          <a:p>
            <a:endParaRPr/>
          </a:p>
        </p:txBody>
      </p:sp>
      <p:sp>
        <p:nvSpPr>
          <p:cNvPr id="5" name="object 5"/>
          <p:cNvSpPr/>
          <p:nvPr/>
        </p:nvSpPr>
        <p:spPr>
          <a:xfrm>
            <a:off x="11416284" y="761999"/>
            <a:ext cx="775970" cy="445134"/>
          </a:xfrm>
          <a:custGeom>
            <a:avLst/>
            <a:gdLst/>
            <a:ahLst/>
            <a:cxnLst/>
            <a:rect l="l" t="t" r="r" b="b"/>
            <a:pathLst>
              <a:path w="775970" h="445134">
                <a:moveTo>
                  <a:pt x="775716" y="0"/>
                </a:moveTo>
                <a:lnTo>
                  <a:pt x="0" y="0"/>
                </a:lnTo>
                <a:lnTo>
                  <a:pt x="0" y="132715"/>
                </a:lnTo>
                <a:lnTo>
                  <a:pt x="18923" y="132715"/>
                </a:lnTo>
                <a:lnTo>
                  <a:pt x="18923" y="445008"/>
                </a:lnTo>
                <a:lnTo>
                  <a:pt x="775716" y="445008"/>
                </a:lnTo>
                <a:lnTo>
                  <a:pt x="775716" y="132715"/>
                </a:lnTo>
                <a:lnTo>
                  <a:pt x="775716" y="0"/>
                </a:lnTo>
                <a:close/>
              </a:path>
            </a:pathLst>
          </a:custGeom>
          <a:solidFill>
            <a:srgbClr val="FFFFFF"/>
          </a:solidFill>
        </p:spPr>
        <p:txBody>
          <a:bodyPr wrap="square" lIns="0" tIns="0" rIns="0" bIns="0" rtlCol="0"/>
          <a:lstStyle/>
          <a:p>
            <a:endParaRPr/>
          </a:p>
        </p:txBody>
      </p:sp>
      <p:graphicFrame>
        <p:nvGraphicFramePr>
          <p:cNvPr id="10" name="object 10"/>
          <p:cNvGraphicFramePr>
            <a:graphicFrameLocks noGrp="1"/>
          </p:cNvGraphicFramePr>
          <p:nvPr>
            <p:extLst>
              <p:ext uri="{D42A27DB-BD31-4B8C-83A1-F6EECF244321}">
                <p14:modId xmlns:p14="http://schemas.microsoft.com/office/powerpoint/2010/main" val="3164225745"/>
              </p:ext>
            </p:extLst>
          </p:nvPr>
        </p:nvGraphicFramePr>
        <p:xfrm>
          <a:off x="914400" y="1600200"/>
          <a:ext cx="10287000" cy="2679700"/>
        </p:xfrm>
        <a:graphic>
          <a:graphicData uri="http://schemas.openxmlformats.org/drawingml/2006/table">
            <a:tbl>
              <a:tblPr firstRow="1" bandRow="1">
                <a:tableStyleId>{C083E6E3-FA7D-4D7B-A595-EF9225AFEA82}</a:tableStyleId>
              </a:tblPr>
              <a:tblGrid>
                <a:gridCol w="533400">
                  <a:extLst>
                    <a:ext uri="{9D8B030D-6E8A-4147-A177-3AD203B41FA5}">
                      <a16:colId xmlns:a16="http://schemas.microsoft.com/office/drawing/2014/main" val="20000"/>
                    </a:ext>
                  </a:extLst>
                </a:gridCol>
                <a:gridCol w="2102643">
                  <a:extLst>
                    <a:ext uri="{9D8B030D-6E8A-4147-A177-3AD203B41FA5}">
                      <a16:colId xmlns:a16="http://schemas.microsoft.com/office/drawing/2014/main" val="20001"/>
                    </a:ext>
                  </a:extLst>
                </a:gridCol>
                <a:gridCol w="6676123">
                  <a:extLst>
                    <a:ext uri="{9D8B030D-6E8A-4147-A177-3AD203B41FA5}">
                      <a16:colId xmlns:a16="http://schemas.microsoft.com/office/drawing/2014/main" val="20002"/>
                    </a:ext>
                  </a:extLst>
                </a:gridCol>
                <a:gridCol w="974834">
                  <a:extLst>
                    <a:ext uri="{9D8B030D-6E8A-4147-A177-3AD203B41FA5}">
                      <a16:colId xmlns:a16="http://schemas.microsoft.com/office/drawing/2014/main" val="20003"/>
                    </a:ext>
                  </a:extLst>
                </a:gridCol>
              </a:tblGrid>
              <a:tr h="0">
                <a:tc>
                  <a:txBody>
                    <a:bodyPr/>
                    <a:lstStyle/>
                    <a:p>
                      <a:pPr marL="0" indent="0" algn="ctr">
                        <a:lnSpc>
                          <a:spcPct val="100000"/>
                        </a:lnSpc>
                      </a:pPr>
                      <a:r>
                        <a:rPr sz="1200" b="1" spc="-20" dirty="0">
                          <a:solidFill>
                            <a:schemeClr val="tx1"/>
                          </a:solidFill>
                        </a:rPr>
                        <a:t>ETAPE</a:t>
                      </a:r>
                      <a:r>
                        <a:rPr lang="fr-FR" sz="1200" b="1" spc="-20" dirty="0">
                          <a:solidFill>
                            <a:schemeClr val="tx1"/>
                          </a:solidFill>
                        </a:rPr>
                        <a:t>S</a:t>
                      </a:r>
                      <a:endParaRPr sz="1200" b="1" spc="-20" dirty="0">
                        <a:solidFill>
                          <a:schemeClr val="tx1"/>
                        </a:solidFill>
                        <a:latin typeface="Carlito"/>
                        <a:cs typeface="Carlito"/>
                      </a:endParaRPr>
                    </a:p>
                  </a:txBody>
                  <a:tcPr marL="0" marR="0" marT="1270" marB="0" anchor="ctr"/>
                </a:tc>
                <a:tc>
                  <a:txBody>
                    <a:bodyPr/>
                    <a:lstStyle/>
                    <a:p>
                      <a:pPr algn="ctr">
                        <a:lnSpc>
                          <a:spcPct val="100000"/>
                        </a:lnSpc>
                      </a:pPr>
                      <a:r>
                        <a:rPr sz="1200" b="1" spc="-20" dirty="0">
                          <a:solidFill>
                            <a:schemeClr val="tx1"/>
                          </a:solidFill>
                        </a:rPr>
                        <a:t>FORMAT</a:t>
                      </a:r>
                      <a:endParaRPr sz="1200" dirty="0">
                        <a:solidFill>
                          <a:schemeClr val="tx1"/>
                        </a:solidFill>
                        <a:latin typeface="Carlito"/>
                        <a:cs typeface="Carlito"/>
                      </a:endParaRPr>
                    </a:p>
                  </a:txBody>
                  <a:tcPr marL="0" marR="0" marT="1270" marB="0" anchor="ctr"/>
                </a:tc>
                <a:tc>
                  <a:txBody>
                    <a:bodyPr/>
                    <a:lstStyle/>
                    <a:p>
                      <a:pPr algn="ctr">
                        <a:lnSpc>
                          <a:spcPct val="100000"/>
                        </a:lnSpc>
                        <a:spcBef>
                          <a:spcPts val="1180"/>
                        </a:spcBef>
                      </a:pPr>
                      <a:r>
                        <a:rPr sz="1600" b="1" u="heavy" spc="-10" dirty="0">
                          <a:solidFill>
                            <a:schemeClr val="tx1"/>
                          </a:solidFill>
                          <a:uFill>
                            <a:solidFill>
                              <a:srgbClr val="FFFFFF"/>
                            </a:solidFill>
                          </a:uFill>
                        </a:rPr>
                        <a:t>PROGRAMME</a:t>
                      </a:r>
                      <a:r>
                        <a:rPr lang="fr-FR" sz="1600" b="1" u="heavy" spc="-10" dirty="0">
                          <a:solidFill>
                            <a:schemeClr val="tx1"/>
                          </a:solidFill>
                          <a:uFill>
                            <a:solidFill>
                              <a:srgbClr val="FFFFFF"/>
                            </a:solidFill>
                          </a:uFill>
                        </a:rPr>
                        <a:t> MODULE 1 REGLEMENTATION COSMETIQUE</a:t>
                      </a:r>
                      <a:endParaRPr sz="1600" dirty="0">
                        <a:solidFill>
                          <a:schemeClr val="tx1"/>
                        </a:solidFill>
                        <a:latin typeface="Carlito"/>
                        <a:cs typeface="Carlito"/>
                      </a:endParaRPr>
                    </a:p>
                  </a:txBody>
                  <a:tcPr marL="0" marR="0" marT="149860" marB="0" anchor="ctr"/>
                </a:tc>
                <a:tc>
                  <a:txBody>
                    <a:bodyPr/>
                    <a:lstStyle/>
                    <a:p>
                      <a:pPr marL="137160" marR="128270" indent="55880" algn="ctr">
                        <a:lnSpc>
                          <a:spcPct val="100000"/>
                        </a:lnSpc>
                        <a:spcBef>
                          <a:spcPts val="730"/>
                        </a:spcBef>
                      </a:pPr>
                      <a:r>
                        <a:rPr sz="1200" b="1" spc="-5" dirty="0">
                          <a:solidFill>
                            <a:schemeClr val="tx1"/>
                          </a:solidFill>
                        </a:rPr>
                        <a:t>DUREE </a:t>
                      </a:r>
                      <a:r>
                        <a:rPr lang="fr-FR" sz="1200" b="1" spc="-5" dirty="0">
                          <a:solidFill>
                            <a:schemeClr val="tx1"/>
                          </a:solidFill>
                        </a:rPr>
                        <a:t> </a:t>
                      </a:r>
                      <a:r>
                        <a:rPr sz="1200" b="1" spc="-10" dirty="0">
                          <a:solidFill>
                            <a:schemeClr val="tx1"/>
                          </a:solidFill>
                        </a:rPr>
                        <a:t>E</a:t>
                      </a:r>
                      <a:r>
                        <a:rPr sz="1200" b="1" spc="-20" dirty="0">
                          <a:solidFill>
                            <a:schemeClr val="tx1"/>
                          </a:solidFill>
                        </a:rPr>
                        <a:t>S</a:t>
                      </a:r>
                      <a:r>
                        <a:rPr sz="1200" b="1" dirty="0">
                          <a:solidFill>
                            <a:schemeClr val="tx1"/>
                          </a:solidFill>
                        </a:rPr>
                        <a:t>TI</a:t>
                      </a:r>
                      <a:r>
                        <a:rPr sz="1200" b="1" spc="-5" dirty="0">
                          <a:solidFill>
                            <a:schemeClr val="tx1"/>
                          </a:solidFill>
                        </a:rPr>
                        <a:t>M</a:t>
                      </a:r>
                      <a:r>
                        <a:rPr sz="1200" b="1" dirty="0">
                          <a:solidFill>
                            <a:schemeClr val="tx1"/>
                          </a:solidFill>
                        </a:rPr>
                        <a:t>EE</a:t>
                      </a:r>
                      <a:endParaRPr sz="1200" dirty="0">
                        <a:solidFill>
                          <a:schemeClr val="tx1"/>
                        </a:solidFill>
                        <a:latin typeface="Carlito"/>
                        <a:cs typeface="Carlito"/>
                      </a:endParaRPr>
                    </a:p>
                  </a:txBody>
                  <a:tcPr marL="0" marR="0" marT="92710" marB="0" anchor="ctr"/>
                </a:tc>
                <a:extLst>
                  <a:ext uri="{0D108BD9-81ED-4DB2-BD59-A6C34878D82A}">
                    <a16:rowId xmlns:a16="http://schemas.microsoft.com/office/drawing/2014/main" val="10000"/>
                  </a:ext>
                </a:extLst>
              </a:tr>
              <a:tr h="684530">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200" b="1" dirty="0"/>
                        <a:t>1</a:t>
                      </a:r>
                      <a:endParaRPr lang="fr-FR" sz="1200" b="1" dirty="0">
                        <a:latin typeface="Carlito"/>
                        <a:cs typeface="Carlito"/>
                      </a:endParaRPr>
                    </a:p>
                  </a:txBody>
                  <a:tcPr marL="0" marR="0" marT="0" marB="0" anchor="ctr" anchorCtr="1">
                    <a:solidFill>
                      <a:schemeClr val="bg1">
                        <a:lumMod val="95000"/>
                      </a:schemeClr>
                    </a:solidFill>
                  </a:tcPr>
                </a:tc>
                <a:tc>
                  <a:txBody>
                    <a:bodyPr/>
                    <a:lstStyle/>
                    <a:p>
                      <a:pPr marL="0" marR="233679" lvl="0" indent="0" algn="ctr" defTabSz="914400" eaLnBrk="1" fontAlgn="auto" latinLnBrk="0" hangingPunct="1">
                        <a:lnSpc>
                          <a:spcPct val="100000"/>
                        </a:lnSpc>
                        <a:spcBef>
                          <a:spcPts val="1005"/>
                        </a:spcBef>
                        <a:spcAft>
                          <a:spcPts val="0"/>
                        </a:spcAft>
                        <a:buClrTx/>
                        <a:buSzTx/>
                        <a:buFontTx/>
                        <a:buNone/>
                        <a:tabLst/>
                        <a:defRPr/>
                      </a:pPr>
                      <a:r>
                        <a:rPr lang="fr-FR" sz="1200" b="1" spc="-5" dirty="0"/>
                        <a:t>Classe  vi</a:t>
                      </a:r>
                      <a:r>
                        <a:rPr lang="fr-FR" sz="1200" b="1" spc="5" dirty="0"/>
                        <a:t>r</a:t>
                      </a:r>
                      <a:r>
                        <a:rPr lang="fr-FR" sz="1200" b="1" dirty="0"/>
                        <a:t>t</a:t>
                      </a:r>
                      <a:r>
                        <a:rPr lang="fr-FR" sz="1200" b="1" spc="5" dirty="0"/>
                        <a:t>u</a:t>
                      </a:r>
                      <a:r>
                        <a:rPr lang="fr-FR" sz="1200" b="1" spc="-5" dirty="0"/>
                        <a:t>e</a:t>
                      </a:r>
                      <a:r>
                        <a:rPr lang="fr-FR" sz="1200" b="1" dirty="0"/>
                        <a:t>lle 1</a:t>
                      </a:r>
                      <a:endParaRPr lang="fr-FR" sz="1200" b="1" dirty="0">
                        <a:latin typeface="Carlito"/>
                        <a:cs typeface="Carlito"/>
                      </a:endParaRPr>
                    </a:p>
                  </a:txBody>
                  <a:tcPr marL="0" marR="0" marT="0" marB="0" anchor="ctr" anchorCtr="1">
                    <a:solidFill>
                      <a:schemeClr val="bg1">
                        <a:lumMod val="95000"/>
                      </a:schemeClr>
                    </a:solidFill>
                  </a:tcPr>
                </a:tc>
                <a:tc>
                  <a:txBody>
                    <a:bodyPr/>
                    <a:lstStyle/>
                    <a:p>
                      <a:pPr marL="44450" marR="0" lvl="0" indent="0" algn="ctr" defTabSz="914400" eaLnBrk="1" fontAlgn="auto" latinLnBrk="0" hangingPunct="1">
                        <a:lnSpc>
                          <a:spcPct val="100000"/>
                        </a:lnSpc>
                        <a:spcBef>
                          <a:spcPts val="225"/>
                        </a:spcBef>
                        <a:spcAft>
                          <a:spcPts val="0"/>
                        </a:spcAft>
                        <a:buClrTx/>
                        <a:buSzTx/>
                        <a:buFontTx/>
                        <a:buNone/>
                        <a:tabLst/>
                        <a:defRPr/>
                      </a:pPr>
                      <a:r>
                        <a:rPr lang="fr-FR" sz="1200" b="1" spc="-5" dirty="0">
                          <a:solidFill>
                            <a:schemeClr val="tx1"/>
                          </a:solidFill>
                          <a:latin typeface="+mn-lt"/>
                          <a:ea typeface="+mn-ea"/>
                          <a:cs typeface="+mn-cs"/>
                        </a:rPr>
                        <a:t>Module 1 - Comprendre le cadre règlementaire pour pouvoir définir les étapes de mise en conformité de son activité</a:t>
                      </a:r>
                      <a:br>
                        <a:rPr lang="fr-FR" sz="1200" b="1" spc="-5" dirty="0">
                          <a:solidFill>
                            <a:schemeClr val="tx1"/>
                          </a:solidFill>
                          <a:latin typeface="+mn-lt"/>
                          <a:ea typeface="+mn-ea"/>
                          <a:cs typeface="+mn-cs"/>
                        </a:rPr>
                      </a:br>
                      <a:r>
                        <a:rPr lang="fr-FR" sz="1200" b="1" spc="-5" dirty="0">
                          <a:solidFill>
                            <a:schemeClr val="tx1"/>
                          </a:solidFill>
                          <a:latin typeface="+mn-lt"/>
                          <a:ea typeface="+mn-ea"/>
                          <a:cs typeface="+mn-cs"/>
                        </a:rPr>
                        <a:t>Avoir une vision d’ensemble de toutes les obligations règlementaires et identifier les moyens et ressources à mobiliser pour chaque obligations.</a:t>
                      </a:r>
                      <a:endParaRPr sz="1200" b="1" dirty="0">
                        <a:latin typeface="Carlito"/>
                        <a:cs typeface="Carlito"/>
                      </a:endParaRPr>
                    </a:p>
                  </a:txBody>
                  <a:tcPr marL="0" marR="0" marT="28575" marB="0" anchor="ctr" anchorCtr="1">
                    <a:solidFill>
                      <a:schemeClr val="bg1">
                        <a:lumMod val="95000"/>
                      </a:schemeClr>
                    </a:solidFill>
                  </a:tcPr>
                </a:tc>
                <a:tc>
                  <a:txBody>
                    <a:bodyPr/>
                    <a:lstStyle/>
                    <a:p>
                      <a:pPr marL="165735" algn="ctr">
                        <a:lnSpc>
                          <a:spcPct val="100000"/>
                        </a:lnSpc>
                      </a:pPr>
                      <a:r>
                        <a:rPr lang="fr-FR" sz="1200" b="1" dirty="0">
                          <a:latin typeface="Carlito"/>
                          <a:cs typeface="Carlito"/>
                        </a:rPr>
                        <a:t>3 h 30</a:t>
                      </a:r>
                      <a:endParaRPr sz="1200" b="1" dirty="0">
                        <a:latin typeface="Carlito"/>
                        <a:cs typeface="Carlito"/>
                      </a:endParaRPr>
                    </a:p>
                  </a:txBody>
                  <a:tcPr marL="0" marR="0" marT="0" marB="0" anchor="ctr" anchorCtr="1">
                    <a:solidFill>
                      <a:schemeClr val="bg1">
                        <a:lumMod val="95000"/>
                      </a:schemeClr>
                    </a:solidFill>
                  </a:tcPr>
                </a:tc>
                <a:extLst>
                  <a:ext uri="{0D108BD9-81ED-4DB2-BD59-A6C34878D82A}">
                    <a16:rowId xmlns:a16="http://schemas.microsoft.com/office/drawing/2014/main" val="2778003571"/>
                  </a:ext>
                </a:extLst>
              </a:tr>
              <a:tr h="304800">
                <a:tc>
                  <a:txBody>
                    <a:bodyPr/>
                    <a:lstStyle/>
                    <a:p>
                      <a:pPr marL="690880" algn="ctr">
                        <a:lnSpc>
                          <a:spcPct val="100000"/>
                        </a:lnSpc>
                      </a:pPr>
                      <a:endParaRPr sz="1200" b="1" dirty="0">
                        <a:latin typeface="Carlito"/>
                        <a:cs typeface="Carlito"/>
                      </a:endParaRPr>
                    </a:p>
                  </a:txBody>
                  <a:tcPr marL="0" marR="0" marT="0" marB="0" anchor="ctr" anchorCtr="1">
                    <a:solidFill>
                      <a:schemeClr val="bg1">
                        <a:lumMod val="95000"/>
                        <a:alpha val="49000"/>
                      </a:schemeClr>
                    </a:solidFill>
                  </a:tcPr>
                </a:tc>
                <a:tc>
                  <a:txBody>
                    <a:bodyPr/>
                    <a:lstStyle/>
                    <a:p>
                      <a:pPr marL="0" marR="233679" indent="0" algn="ctr">
                        <a:lnSpc>
                          <a:spcPct val="100000"/>
                        </a:lnSpc>
                        <a:spcBef>
                          <a:spcPts val="1005"/>
                        </a:spcBef>
                      </a:pPr>
                      <a:r>
                        <a:rPr lang="fr-FR" sz="1200" b="1" dirty="0">
                          <a:latin typeface="Carlito"/>
                          <a:cs typeface="Carlito"/>
                        </a:rPr>
                        <a:t>Exercice en Classe virtuelle</a:t>
                      </a:r>
                      <a:endParaRPr sz="1200" b="1" dirty="0">
                        <a:latin typeface="Carlito"/>
                        <a:cs typeface="Carlito"/>
                      </a:endParaRPr>
                    </a:p>
                  </a:txBody>
                  <a:tcPr marL="0" marR="0" marT="0" marB="0" anchor="ctr">
                    <a:solidFill>
                      <a:schemeClr val="bg1">
                        <a:lumMod val="95000"/>
                        <a:alpha val="49000"/>
                      </a:schemeClr>
                    </a:solidFill>
                  </a:tcPr>
                </a:tc>
                <a:tc>
                  <a:txBody>
                    <a:bodyPr/>
                    <a:lstStyle/>
                    <a:p>
                      <a:pPr marL="44450" algn="ctr">
                        <a:lnSpc>
                          <a:spcPct val="100000"/>
                        </a:lnSpc>
                        <a:spcBef>
                          <a:spcPts val="225"/>
                        </a:spcBef>
                      </a:pPr>
                      <a:r>
                        <a:rPr lang="fr-FR" sz="1200" b="1" dirty="0">
                          <a:latin typeface="Carlito"/>
                          <a:cs typeface="Carlito"/>
                        </a:rPr>
                        <a:t>Définir le rétroplanning d’un lancement de gamme cosmétique comprenant les étapes règlementaires</a:t>
                      </a:r>
                      <a:endParaRPr sz="1200" b="1" dirty="0">
                        <a:latin typeface="Carlito"/>
                        <a:cs typeface="Carlito"/>
                      </a:endParaRPr>
                    </a:p>
                  </a:txBody>
                  <a:tcPr marL="0" marR="0" marT="28575" marB="0" anchor="ctr" anchorCtr="1">
                    <a:solidFill>
                      <a:schemeClr val="bg1">
                        <a:lumMod val="95000"/>
                        <a:alpha val="49000"/>
                      </a:schemeClr>
                    </a:solidFill>
                  </a:tcPr>
                </a:tc>
                <a:tc>
                  <a:txBody>
                    <a:bodyPr/>
                    <a:lstStyle/>
                    <a:p>
                      <a:pPr marL="165735" algn="ctr">
                        <a:lnSpc>
                          <a:spcPct val="100000"/>
                        </a:lnSpc>
                      </a:pPr>
                      <a:r>
                        <a:rPr lang="fr-FR" sz="1200" b="0" dirty="0">
                          <a:latin typeface="Carlito"/>
                          <a:cs typeface="Carlito"/>
                        </a:rPr>
                        <a:t>30 mn</a:t>
                      </a:r>
                      <a:endParaRPr sz="1200" b="0" dirty="0">
                        <a:latin typeface="Carlito"/>
                        <a:cs typeface="Carlito"/>
                      </a:endParaRPr>
                    </a:p>
                  </a:txBody>
                  <a:tcPr marL="0" marR="0" marT="0" marB="0" anchor="ctr" anchorCtr="1">
                    <a:solidFill>
                      <a:schemeClr val="bg1">
                        <a:lumMod val="95000"/>
                        <a:alpha val="49000"/>
                      </a:schemeClr>
                    </a:solidFill>
                  </a:tcPr>
                </a:tc>
                <a:extLst>
                  <a:ext uri="{0D108BD9-81ED-4DB2-BD59-A6C34878D82A}">
                    <a16:rowId xmlns:a16="http://schemas.microsoft.com/office/drawing/2014/main" val="1123823858"/>
                  </a:ext>
                </a:extLst>
              </a:tr>
              <a:tr h="381000">
                <a:tc>
                  <a:txBody>
                    <a:bodyPr/>
                    <a:lstStyle/>
                    <a:p>
                      <a:pPr marL="0" indent="0" algn="l">
                        <a:lnSpc>
                          <a:spcPct val="100000"/>
                        </a:lnSpc>
                      </a:pPr>
                      <a:r>
                        <a:rPr lang="fr-FR" sz="1200" b="1" dirty="0">
                          <a:latin typeface="Carlito"/>
                          <a:cs typeface="Carlito"/>
                        </a:rPr>
                        <a:t>2</a:t>
                      </a:r>
                      <a:endParaRPr sz="1200" b="1" dirty="0">
                        <a:latin typeface="Carlito"/>
                        <a:cs typeface="Carlito"/>
                      </a:endParaRPr>
                    </a:p>
                  </a:txBody>
                  <a:tcPr marL="0" marR="0" marT="0" marB="0" anchor="ctr" anchorCtr="1">
                    <a:solidFill>
                      <a:schemeClr val="accent3">
                        <a:lumMod val="20000"/>
                        <a:lumOff val="80000"/>
                      </a:schemeClr>
                    </a:solidFill>
                  </a:tcPr>
                </a:tc>
                <a:tc>
                  <a:txBody>
                    <a:bodyPr/>
                    <a:lstStyle/>
                    <a:p>
                      <a:pPr marL="0" marR="233679" indent="0" algn="ctr">
                        <a:lnSpc>
                          <a:spcPct val="100000"/>
                        </a:lnSpc>
                        <a:spcBef>
                          <a:spcPts val="1005"/>
                        </a:spcBef>
                      </a:pPr>
                      <a:r>
                        <a:rPr lang="fr-FR" sz="1200" b="1" dirty="0">
                          <a:latin typeface="Carlito"/>
                          <a:cs typeface="Carlito"/>
                        </a:rPr>
                        <a:t>Modules auto-formatifs et ressources</a:t>
                      </a:r>
                      <a:endParaRPr sz="1200" b="1" dirty="0">
                        <a:latin typeface="Carlito"/>
                        <a:cs typeface="Carlito"/>
                      </a:endParaRPr>
                    </a:p>
                  </a:txBody>
                  <a:tcPr marL="0" marR="0" marT="0" marB="0" anchor="ctr" anchorCtr="1">
                    <a:solidFill>
                      <a:schemeClr val="accent3">
                        <a:lumMod val="20000"/>
                        <a:lumOff val="80000"/>
                      </a:schemeClr>
                    </a:solidFill>
                  </a:tcPr>
                </a:tc>
                <a:tc>
                  <a:txBody>
                    <a:bodyPr/>
                    <a:lstStyle/>
                    <a:p>
                      <a:pPr marL="44450" algn="ctr">
                        <a:lnSpc>
                          <a:spcPct val="100000"/>
                        </a:lnSpc>
                        <a:spcBef>
                          <a:spcPts val="225"/>
                        </a:spcBef>
                      </a:pPr>
                      <a:r>
                        <a:rPr lang="fr-FR" sz="1200" b="1" dirty="0">
                          <a:latin typeface="Carlito"/>
                          <a:cs typeface="Carlito"/>
                        </a:rPr>
                        <a:t>Regarder les vidéos et suivre les modules interactifs auto-formatifs présents sur la plateforme </a:t>
                      </a:r>
                      <a:r>
                        <a:rPr lang="fr-FR" sz="1200" b="1" dirty="0" err="1">
                          <a:latin typeface="Carlito"/>
                          <a:cs typeface="Carlito"/>
                        </a:rPr>
                        <a:t>Ypia</a:t>
                      </a:r>
                      <a:r>
                        <a:rPr lang="fr-FR" sz="1200" b="1" dirty="0">
                          <a:latin typeface="Carlito"/>
                          <a:cs typeface="Carlito"/>
                        </a:rPr>
                        <a:t> de formation. Consulter les ressources et télécharger les documents.</a:t>
                      </a:r>
                    </a:p>
                  </a:txBody>
                  <a:tcPr marL="0" marR="0" marT="28575" marB="0" anchor="ctr" anchorCtr="1">
                    <a:solidFill>
                      <a:schemeClr val="accent3">
                        <a:lumMod val="20000"/>
                        <a:lumOff val="80000"/>
                      </a:schemeClr>
                    </a:solidFill>
                  </a:tcPr>
                </a:tc>
                <a:tc>
                  <a:txBody>
                    <a:bodyPr/>
                    <a:lstStyle/>
                    <a:p>
                      <a:pPr marL="165735" algn="ctr">
                        <a:lnSpc>
                          <a:spcPct val="100000"/>
                        </a:lnSpc>
                      </a:pPr>
                      <a:r>
                        <a:rPr lang="fr-FR" sz="1200" b="1" dirty="0">
                          <a:latin typeface="Carlito"/>
                          <a:cs typeface="Carlito"/>
                        </a:rPr>
                        <a:t>1 h 20 </a:t>
                      </a:r>
                      <a:endParaRPr sz="1200" b="1" dirty="0">
                        <a:latin typeface="Carlito"/>
                        <a:cs typeface="Carlito"/>
                      </a:endParaRPr>
                    </a:p>
                  </a:txBody>
                  <a:tcPr marL="0" marR="0" marT="0" marB="0" anchor="ctr" anchorCtr="1">
                    <a:solidFill>
                      <a:schemeClr val="accent3">
                        <a:lumMod val="20000"/>
                        <a:lumOff val="80000"/>
                      </a:schemeClr>
                    </a:solidFill>
                  </a:tcPr>
                </a:tc>
                <a:extLst>
                  <a:ext uri="{0D108BD9-81ED-4DB2-BD59-A6C34878D82A}">
                    <a16:rowId xmlns:a16="http://schemas.microsoft.com/office/drawing/2014/main" val="2242712528"/>
                  </a:ext>
                </a:extLst>
              </a:tr>
              <a:tr h="381000">
                <a:tc>
                  <a:txBody>
                    <a:bodyPr/>
                    <a:lstStyle/>
                    <a:p>
                      <a:pPr marL="0" indent="0" algn="ctr">
                        <a:lnSpc>
                          <a:spcPct val="100000"/>
                        </a:lnSpc>
                      </a:pPr>
                      <a:r>
                        <a:rPr lang="fr-FR" sz="1200" b="1" dirty="0">
                          <a:latin typeface="Carlito"/>
                          <a:cs typeface="Carlito"/>
                        </a:rPr>
                        <a:t>3</a:t>
                      </a:r>
                      <a:endParaRPr sz="1200" b="1" dirty="0">
                        <a:latin typeface="Carlito"/>
                        <a:cs typeface="Carlito"/>
                      </a:endParaRPr>
                    </a:p>
                  </a:txBody>
                  <a:tcPr marL="0" marR="0" marT="0" marB="0" anchor="ctr" anchorCtr="1">
                    <a:solidFill>
                      <a:schemeClr val="accent6">
                        <a:lumMod val="20000"/>
                        <a:lumOff val="80000"/>
                      </a:schemeClr>
                    </a:solidFill>
                  </a:tcPr>
                </a:tc>
                <a:tc>
                  <a:txBody>
                    <a:bodyPr/>
                    <a:lstStyle/>
                    <a:p>
                      <a:pPr marL="0" marR="233679" indent="0" algn="ctr">
                        <a:lnSpc>
                          <a:spcPct val="100000"/>
                        </a:lnSpc>
                        <a:spcBef>
                          <a:spcPts val="1005"/>
                        </a:spcBef>
                      </a:pPr>
                      <a:r>
                        <a:rPr lang="fr-FR" sz="1200" b="1" dirty="0">
                          <a:latin typeface="Carlito"/>
                          <a:cs typeface="Carlito"/>
                        </a:rPr>
                        <a:t>Quizz d’évaluation</a:t>
                      </a:r>
                      <a:endParaRPr sz="1200" b="1" dirty="0">
                        <a:latin typeface="Carlito"/>
                        <a:cs typeface="Carlito"/>
                      </a:endParaRPr>
                    </a:p>
                  </a:txBody>
                  <a:tcPr marL="0" marR="0" marT="0" marB="0" anchor="ctr" anchorCtr="1">
                    <a:solidFill>
                      <a:schemeClr val="accent6">
                        <a:lumMod val="20000"/>
                        <a:lumOff val="80000"/>
                      </a:schemeClr>
                    </a:solidFill>
                  </a:tcPr>
                </a:tc>
                <a:tc>
                  <a:txBody>
                    <a:bodyPr/>
                    <a:lstStyle/>
                    <a:p>
                      <a:pPr marL="44450" algn="ctr">
                        <a:lnSpc>
                          <a:spcPct val="100000"/>
                        </a:lnSpc>
                        <a:spcBef>
                          <a:spcPts val="225"/>
                        </a:spcBef>
                      </a:pPr>
                      <a:r>
                        <a:rPr lang="fr-FR" sz="1200" b="1" dirty="0">
                          <a:latin typeface="Carlito"/>
                          <a:cs typeface="Carlito"/>
                        </a:rPr>
                        <a:t>Quizz individuel d’évaluation de fin de module 1</a:t>
                      </a:r>
                    </a:p>
                  </a:txBody>
                  <a:tcPr marL="0" marR="0" marT="28575" marB="0" anchor="ctr" anchorCtr="1">
                    <a:solidFill>
                      <a:schemeClr val="accent6">
                        <a:lumMod val="20000"/>
                        <a:lumOff val="80000"/>
                      </a:schemeClr>
                    </a:solidFill>
                  </a:tcPr>
                </a:tc>
                <a:tc>
                  <a:txBody>
                    <a:bodyPr/>
                    <a:lstStyle/>
                    <a:p>
                      <a:pPr marL="165735" algn="ctr">
                        <a:lnSpc>
                          <a:spcPct val="100000"/>
                        </a:lnSpc>
                      </a:pPr>
                      <a:r>
                        <a:rPr lang="fr-FR" sz="1200" b="1" dirty="0">
                          <a:latin typeface="Carlito"/>
                          <a:cs typeface="Carlito"/>
                        </a:rPr>
                        <a:t>10 mn</a:t>
                      </a:r>
                      <a:endParaRPr sz="1200" b="1" dirty="0">
                        <a:latin typeface="Carlito"/>
                        <a:cs typeface="Carlito"/>
                      </a:endParaRPr>
                    </a:p>
                  </a:txBody>
                  <a:tcPr marL="0" marR="0" marT="0" marB="0" anchor="ctr" anchorCtr="1">
                    <a:solidFill>
                      <a:schemeClr val="accent6">
                        <a:lumMod val="20000"/>
                        <a:lumOff val="80000"/>
                      </a:schemeClr>
                    </a:solidFill>
                  </a:tcPr>
                </a:tc>
                <a:extLst>
                  <a:ext uri="{0D108BD9-81ED-4DB2-BD59-A6C34878D82A}">
                    <a16:rowId xmlns:a16="http://schemas.microsoft.com/office/drawing/2014/main" val="584577125"/>
                  </a:ext>
                </a:extLst>
              </a:tr>
              <a:tr h="381000">
                <a:tc>
                  <a:txBody>
                    <a:bodyPr/>
                    <a:lstStyle/>
                    <a:p>
                      <a:pPr marL="0" indent="0" algn="ctr">
                        <a:lnSpc>
                          <a:spcPct val="100000"/>
                        </a:lnSpc>
                      </a:pPr>
                      <a:endParaRPr sz="1200" b="1" dirty="0">
                        <a:latin typeface="Carlito"/>
                        <a:cs typeface="Carlito"/>
                      </a:endParaRPr>
                    </a:p>
                  </a:txBody>
                  <a:tcPr marL="0" marR="0" marT="0" marB="0" anchor="ctr" anchorCtr="1">
                    <a:solidFill>
                      <a:schemeClr val="bg1">
                        <a:alpha val="20000"/>
                      </a:schemeClr>
                    </a:solidFill>
                  </a:tcPr>
                </a:tc>
                <a:tc>
                  <a:txBody>
                    <a:bodyPr/>
                    <a:lstStyle/>
                    <a:p>
                      <a:pPr marL="0" marR="233679" indent="0" algn="ctr">
                        <a:lnSpc>
                          <a:spcPct val="100000"/>
                        </a:lnSpc>
                        <a:spcBef>
                          <a:spcPts val="1005"/>
                        </a:spcBef>
                      </a:pPr>
                      <a:endParaRPr sz="1200" b="1" dirty="0">
                        <a:latin typeface="Carlito"/>
                        <a:cs typeface="Carlito"/>
                      </a:endParaRPr>
                    </a:p>
                  </a:txBody>
                  <a:tcPr marL="0" marR="0" marT="0" marB="0" anchor="ctr" anchorCtr="1">
                    <a:solidFill>
                      <a:schemeClr val="bg1">
                        <a:alpha val="20000"/>
                      </a:schemeClr>
                    </a:solidFill>
                  </a:tcPr>
                </a:tc>
                <a:tc>
                  <a:txBody>
                    <a:bodyPr/>
                    <a:lstStyle/>
                    <a:p>
                      <a:pPr marL="44450" algn="r">
                        <a:lnSpc>
                          <a:spcPct val="100000"/>
                        </a:lnSpc>
                        <a:spcBef>
                          <a:spcPts val="225"/>
                        </a:spcBef>
                      </a:pPr>
                      <a:r>
                        <a:rPr lang="fr-FR" sz="1200" b="1" dirty="0">
                          <a:latin typeface="Carlito"/>
                          <a:cs typeface="Carlito"/>
                        </a:rPr>
                        <a:t>Total durée estimée du module pour l’apprenant</a:t>
                      </a:r>
                    </a:p>
                  </a:txBody>
                  <a:tcPr marL="0" marR="0" marT="28575" marB="0" anchor="ctr">
                    <a:solidFill>
                      <a:schemeClr val="bg1">
                        <a:alpha val="20000"/>
                      </a:schemeClr>
                    </a:solidFill>
                  </a:tcPr>
                </a:tc>
                <a:tc>
                  <a:txBody>
                    <a:bodyPr/>
                    <a:lstStyle/>
                    <a:p>
                      <a:pPr marL="165735" algn="ctr">
                        <a:lnSpc>
                          <a:spcPct val="100000"/>
                        </a:lnSpc>
                      </a:pPr>
                      <a:r>
                        <a:rPr lang="fr-FR" sz="1200" b="1" dirty="0">
                          <a:latin typeface="Carlito"/>
                          <a:cs typeface="Carlito"/>
                        </a:rPr>
                        <a:t>5h</a:t>
                      </a:r>
                      <a:endParaRPr sz="1200" b="1" dirty="0">
                        <a:latin typeface="Carlito"/>
                        <a:cs typeface="Carlito"/>
                      </a:endParaRPr>
                    </a:p>
                  </a:txBody>
                  <a:tcPr marL="0" marR="0" marT="0" marB="0" anchor="ctr" anchorCtr="1">
                    <a:solidFill>
                      <a:schemeClr val="bg1">
                        <a:alpha val="20000"/>
                      </a:schemeClr>
                    </a:solidFill>
                  </a:tcPr>
                </a:tc>
                <a:extLst>
                  <a:ext uri="{0D108BD9-81ED-4DB2-BD59-A6C34878D82A}">
                    <a16:rowId xmlns:a16="http://schemas.microsoft.com/office/drawing/2014/main" val="473259991"/>
                  </a:ext>
                </a:extLst>
              </a:tr>
            </a:tbl>
          </a:graphicData>
        </a:graphic>
      </p:graphicFrame>
      <p:sp>
        <p:nvSpPr>
          <p:cNvPr id="2" name="ZoneTexte 1">
            <a:extLst>
              <a:ext uri="{FF2B5EF4-FFF2-40B4-BE49-F238E27FC236}">
                <a16:creationId xmlns:a16="http://schemas.microsoft.com/office/drawing/2014/main" id="{84652571-8FC8-10F6-23A5-12873CBC1989}"/>
              </a:ext>
            </a:extLst>
          </p:cNvPr>
          <p:cNvSpPr txBox="1"/>
          <p:nvPr/>
        </p:nvSpPr>
        <p:spPr>
          <a:xfrm>
            <a:off x="3810000" y="594138"/>
            <a:ext cx="4038600" cy="646331"/>
          </a:xfrm>
          <a:prstGeom prst="rect">
            <a:avLst/>
          </a:prstGeom>
          <a:noFill/>
        </p:spPr>
        <p:txBody>
          <a:bodyPr wrap="square" rtlCol="0">
            <a:spAutoFit/>
          </a:bodyPr>
          <a:lstStyle/>
          <a:p>
            <a:r>
              <a:rPr lang="fr-FR" dirty="0"/>
              <a:t>CURSUS REGLEMENTATION COSMETIQUE</a:t>
            </a:r>
          </a:p>
          <a:p>
            <a:pPr algn="ctr"/>
            <a:r>
              <a:rPr lang="fr-FR" dirty="0"/>
              <a:t>ETAPE 1</a:t>
            </a:r>
          </a:p>
        </p:txBody>
      </p:sp>
      <p:sp>
        <p:nvSpPr>
          <p:cNvPr id="8" name="Espace réservé du pied de page 7">
            <a:extLst>
              <a:ext uri="{FF2B5EF4-FFF2-40B4-BE49-F238E27FC236}">
                <a16:creationId xmlns:a16="http://schemas.microsoft.com/office/drawing/2014/main" id="{1153A672-855E-F1C5-9BF6-9355B3C30B70}"/>
              </a:ext>
            </a:extLst>
          </p:cNvPr>
          <p:cNvSpPr>
            <a:spLocks noGrp="1"/>
          </p:cNvSpPr>
          <p:nvPr>
            <p:ph type="ftr" sz="quarter" idx="5"/>
          </p:nvPr>
        </p:nvSpPr>
        <p:spPr>
          <a:xfrm>
            <a:off x="0" y="6377940"/>
            <a:ext cx="12192000" cy="353943"/>
          </a:xfrm>
        </p:spPr>
        <p:txBody>
          <a:bodyPr/>
          <a:lstStyle/>
          <a:p>
            <a:r>
              <a:rPr lang="fr-FR" sz="1100" dirty="0"/>
              <a:t>Programme Règlementation </a:t>
            </a:r>
            <a:r>
              <a:rPr lang="fr-FR" sz="1200" dirty="0"/>
              <a:t>cosmétique Module 1 Les étapes Règlementaires</a:t>
            </a:r>
            <a:br>
              <a:rPr lang="fr-FR" sz="1200" dirty="0"/>
            </a:br>
            <a:r>
              <a:rPr lang="fr-FR" sz="1100" dirty="0"/>
              <a:t> Date : 01/2023 Version : 1/1</a:t>
            </a:r>
          </a:p>
        </p:txBody>
      </p:sp>
      <p:sp>
        <p:nvSpPr>
          <p:cNvPr id="9" name="Espace réservé du numéro de diapositive 8">
            <a:extLst>
              <a:ext uri="{FF2B5EF4-FFF2-40B4-BE49-F238E27FC236}">
                <a16:creationId xmlns:a16="http://schemas.microsoft.com/office/drawing/2014/main" id="{EF4ECCDB-CFEC-6C83-F845-0C04F7EC7C95}"/>
              </a:ext>
            </a:extLst>
          </p:cNvPr>
          <p:cNvSpPr>
            <a:spLocks noGrp="1"/>
          </p:cNvSpPr>
          <p:nvPr>
            <p:ph type="sldNum" sz="quarter" idx="7"/>
          </p:nvPr>
        </p:nvSpPr>
        <p:spPr/>
        <p:txBody>
          <a:bodyPr/>
          <a:lstStyle/>
          <a:p>
            <a:fld id="{B6F15528-21DE-4FAA-801E-634DDDAF4B2B}" type="slidenum">
              <a:rPr lang="fr-FR" smtClean="0"/>
              <a:t>3</a:t>
            </a:fld>
            <a:endParaRPr 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3335" rIns="0" bIns="0" rtlCol="0">
            <a:spAutoFit/>
          </a:bodyPr>
          <a:lstStyle/>
          <a:p>
            <a:pPr marL="929640">
              <a:lnSpc>
                <a:spcPct val="100000"/>
              </a:lnSpc>
              <a:spcBef>
                <a:spcPts val="105"/>
              </a:spcBef>
            </a:pPr>
            <a:r>
              <a:rPr kern="1200" dirty="0">
                <a:latin typeface="Libel Suit Rg" panose="020B0608020202020204" pitchFamily="34" charset="0"/>
              </a:rPr>
              <a:t>Modalités et moyens</a:t>
            </a:r>
          </a:p>
        </p:txBody>
      </p:sp>
      <p:sp>
        <p:nvSpPr>
          <p:cNvPr id="7" name="object 7"/>
          <p:cNvSpPr txBox="1"/>
          <p:nvPr/>
        </p:nvSpPr>
        <p:spPr>
          <a:xfrm>
            <a:off x="6350794" y="1981200"/>
            <a:ext cx="5323205" cy="3677289"/>
          </a:xfrm>
          <a:prstGeom prst="rect">
            <a:avLst/>
          </a:prstGeom>
        </p:spPr>
        <p:txBody>
          <a:bodyPr vert="horz" wrap="square" lIns="0" tIns="12065" rIns="0" bIns="0" rtlCol="0">
            <a:spAutoFit/>
          </a:bodyPr>
          <a:lstStyle/>
          <a:p>
            <a:pPr marL="12700">
              <a:lnSpc>
                <a:spcPts val="1140"/>
              </a:lnSpc>
              <a:spcBef>
                <a:spcPts val="95"/>
              </a:spcBef>
            </a:pPr>
            <a:r>
              <a:rPr sz="1100" b="1" spc="-5" dirty="0">
                <a:latin typeface="Carlito"/>
                <a:cs typeface="Carlito"/>
              </a:rPr>
              <a:t>Moyens et méthodes pédagogiques</a:t>
            </a:r>
            <a:r>
              <a:rPr sz="1100" b="1" spc="-25" dirty="0">
                <a:latin typeface="Carlito"/>
                <a:cs typeface="Carlito"/>
              </a:rPr>
              <a:t> </a:t>
            </a:r>
            <a:r>
              <a:rPr sz="1100" b="1" spc="-5" dirty="0">
                <a:latin typeface="Carlito"/>
                <a:cs typeface="Carlito"/>
              </a:rPr>
              <a:t>:</a:t>
            </a:r>
            <a:endParaRPr sz="1100" dirty="0">
              <a:latin typeface="Carlito"/>
              <a:cs typeface="Carlito"/>
            </a:endParaRPr>
          </a:p>
          <a:p>
            <a:pPr marL="12700" marR="74930">
              <a:lnSpc>
                <a:spcPts val="1080"/>
              </a:lnSpc>
              <a:spcBef>
                <a:spcPts val="75"/>
              </a:spcBef>
            </a:pPr>
            <a:r>
              <a:rPr sz="1100" spc="-5" dirty="0">
                <a:latin typeface="Carlito"/>
                <a:cs typeface="Carlito"/>
              </a:rPr>
              <a:t>Alternance entre méthodes </a:t>
            </a:r>
            <a:r>
              <a:rPr sz="1100" spc="-10" dirty="0">
                <a:latin typeface="Carlito"/>
                <a:cs typeface="Carlito"/>
              </a:rPr>
              <a:t>transmissives </a:t>
            </a:r>
            <a:r>
              <a:rPr sz="1100" spc="-5" dirty="0">
                <a:latin typeface="Carlito"/>
                <a:cs typeface="Carlito"/>
              </a:rPr>
              <a:t>(pour les parties théoriques), expérientielles (pour partager  l'expérience de chacun sur les différentes problématiques) et découverte active (pour partager et  s'approprier les différents</a:t>
            </a:r>
            <a:r>
              <a:rPr sz="1100" spc="20" dirty="0">
                <a:latin typeface="Carlito"/>
                <a:cs typeface="Carlito"/>
              </a:rPr>
              <a:t> </a:t>
            </a:r>
            <a:r>
              <a:rPr sz="1100" spc="-5" dirty="0">
                <a:latin typeface="Carlito"/>
                <a:cs typeface="Carlito"/>
              </a:rPr>
              <a:t>concepts).</a:t>
            </a:r>
            <a:endParaRPr sz="1100" dirty="0">
              <a:latin typeface="Carlito"/>
              <a:cs typeface="Carlito"/>
            </a:endParaRPr>
          </a:p>
          <a:p>
            <a:pPr>
              <a:lnSpc>
                <a:spcPct val="100000"/>
              </a:lnSpc>
              <a:spcBef>
                <a:spcPts val="30"/>
              </a:spcBef>
            </a:pPr>
            <a:endParaRPr sz="1100" dirty="0">
              <a:latin typeface="Carlito"/>
              <a:cs typeface="Carlito"/>
            </a:endParaRPr>
          </a:p>
          <a:p>
            <a:pPr marL="12700">
              <a:lnSpc>
                <a:spcPts val="1140"/>
              </a:lnSpc>
            </a:pPr>
            <a:r>
              <a:rPr sz="1100" b="1" spc="-30" dirty="0">
                <a:latin typeface="Carlito"/>
                <a:cs typeface="Trebuchet MS"/>
              </a:rPr>
              <a:t>Modalités </a:t>
            </a:r>
            <a:r>
              <a:rPr sz="1100" b="1" spc="-60" dirty="0">
                <a:latin typeface="Carlito"/>
                <a:cs typeface="Trebuchet MS"/>
              </a:rPr>
              <a:t>d’évaluation de </a:t>
            </a:r>
            <a:r>
              <a:rPr sz="1100" b="1" spc="-50" dirty="0">
                <a:latin typeface="Carlito"/>
                <a:cs typeface="Trebuchet MS"/>
              </a:rPr>
              <a:t>la formation</a:t>
            </a:r>
            <a:r>
              <a:rPr sz="1100" b="1" spc="-175" dirty="0">
                <a:latin typeface="Carlito"/>
                <a:cs typeface="Trebuchet MS"/>
              </a:rPr>
              <a:t> </a:t>
            </a:r>
            <a:r>
              <a:rPr sz="1100" b="1" spc="-95" dirty="0">
                <a:latin typeface="Carlito"/>
                <a:cs typeface="Trebuchet MS"/>
              </a:rPr>
              <a:t>:</a:t>
            </a:r>
            <a:endParaRPr sz="1100" dirty="0">
              <a:latin typeface="Carlito"/>
              <a:cs typeface="Trebuchet MS"/>
            </a:endParaRPr>
          </a:p>
          <a:p>
            <a:pPr marL="464820" indent="-183515">
              <a:lnSpc>
                <a:spcPts val="1080"/>
              </a:lnSpc>
              <a:buClr>
                <a:srgbClr val="E36129"/>
              </a:buClr>
              <a:buFont typeface="Wingdings"/>
              <a:buChar char=""/>
              <a:tabLst>
                <a:tab pos="465455" algn="l"/>
              </a:tabLst>
            </a:pPr>
            <a:r>
              <a:rPr sz="1100" spc="-5" dirty="0">
                <a:latin typeface="Carlito"/>
                <a:cs typeface="Carlito"/>
              </a:rPr>
              <a:t>évaluation des acquis</a:t>
            </a:r>
            <a:r>
              <a:rPr lang="fr-FR" sz="1100" spc="-5" dirty="0">
                <a:latin typeface="Carlito"/>
                <a:cs typeface="Carlito"/>
              </a:rPr>
              <a:t>s en cours </a:t>
            </a:r>
            <a:r>
              <a:rPr lang="fr-FR" sz="1100" dirty="0">
                <a:latin typeface="Carlito"/>
                <a:cs typeface="Carlito"/>
              </a:rPr>
              <a:t>de </a:t>
            </a:r>
            <a:r>
              <a:rPr lang="fr-FR" sz="1100" spc="-5" dirty="0">
                <a:latin typeface="Carlito"/>
                <a:cs typeface="Carlito"/>
              </a:rPr>
              <a:t>formation (Questionnaire en ligne d’évaluation à chaque fin de module)</a:t>
            </a:r>
            <a:endParaRPr sz="1100" dirty="0">
              <a:latin typeface="Carlito"/>
              <a:cs typeface="Carlito"/>
            </a:endParaRPr>
          </a:p>
          <a:p>
            <a:pPr marL="464820" marR="669290" indent="-182880">
              <a:lnSpc>
                <a:spcPts val="1080"/>
              </a:lnSpc>
              <a:spcBef>
                <a:spcPts val="75"/>
              </a:spcBef>
              <a:buClr>
                <a:srgbClr val="E36129"/>
              </a:buClr>
              <a:buFont typeface="Wingdings"/>
              <a:buChar char=""/>
              <a:tabLst>
                <a:tab pos="465455" algn="l"/>
              </a:tabLst>
            </a:pPr>
            <a:r>
              <a:rPr sz="1100" spc="-5" dirty="0">
                <a:latin typeface="Carlito"/>
                <a:cs typeface="Carlito"/>
              </a:rPr>
              <a:t>évaluation de la satisfaction à chaud, évaluation à froid sur le transfert des acquis  (questionnaires en</a:t>
            </a:r>
            <a:r>
              <a:rPr sz="1100" spc="-10" dirty="0">
                <a:latin typeface="Carlito"/>
                <a:cs typeface="Carlito"/>
              </a:rPr>
              <a:t> </a:t>
            </a:r>
            <a:r>
              <a:rPr sz="1100" spc="-5" dirty="0">
                <a:latin typeface="Carlito"/>
                <a:cs typeface="Carlito"/>
              </a:rPr>
              <a:t>ligne)</a:t>
            </a:r>
            <a:endParaRPr sz="1100" dirty="0">
              <a:latin typeface="Carlito"/>
              <a:cs typeface="Carlito"/>
            </a:endParaRPr>
          </a:p>
          <a:p>
            <a:pPr>
              <a:lnSpc>
                <a:spcPct val="100000"/>
              </a:lnSpc>
              <a:spcBef>
                <a:spcPts val="45"/>
              </a:spcBef>
              <a:buClr>
                <a:srgbClr val="E36129"/>
              </a:buClr>
            </a:pPr>
            <a:endParaRPr sz="1100" dirty="0">
              <a:latin typeface="Carlito"/>
              <a:cs typeface="Carlito"/>
            </a:endParaRPr>
          </a:p>
          <a:p>
            <a:pPr marL="12700">
              <a:lnSpc>
                <a:spcPct val="100000"/>
              </a:lnSpc>
            </a:pPr>
            <a:r>
              <a:rPr sz="1100" b="1" spc="-5" dirty="0">
                <a:latin typeface="Carlito"/>
                <a:cs typeface="Carlito"/>
              </a:rPr>
              <a:t>Moyens utilisés pour la formation</a:t>
            </a:r>
            <a:r>
              <a:rPr sz="1100" b="1" spc="15" dirty="0">
                <a:latin typeface="Carlito"/>
                <a:cs typeface="Carlito"/>
              </a:rPr>
              <a:t> </a:t>
            </a:r>
            <a:r>
              <a:rPr sz="1100" b="1" spc="-5" dirty="0">
                <a:latin typeface="Carlito"/>
                <a:cs typeface="Carlito"/>
              </a:rPr>
              <a:t>:</a:t>
            </a:r>
            <a:endParaRPr sz="1100" dirty="0">
              <a:latin typeface="Carlito"/>
              <a:cs typeface="Carlito"/>
            </a:endParaRPr>
          </a:p>
          <a:p>
            <a:pPr marL="460375" indent="-183515">
              <a:lnSpc>
                <a:spcPct val="100000"/>
              </a:lnSpc>
              <a:buClr>
                <a:srgbClr val="E36129"/>
              </a:buClr>
              <a:buFont typeface="Wingdings"/>
              <a:buChar char=""/>
              <a:tabLst>
                <a:tab pos="461009" algn="l"/>
              </a:tabLst>
            </a:pPr>
            <a:r>
              <a:rPr sz="1100" spc="-5" dirty="0">
                <a:latin typeface="Carlito"/>
                <a:cs typeface="Carlito"/>
              </a:rPr>
              <a:t>Plateforme de formation en </a:t>
            </a:r>
            <a:r>
              <a:rPr sz="1100" spc="-5" dirty="0" err="1">
                <a:latin typeface="Carlito"/>
                <a:cs typeface="Carlito"/>
              </a:rPr>
              <a:t>ligne</a:t>
            </a:r>
            <a:r>
              <a:rPr sz="1100" spc="15" dirty="0">
                <a:latin typeface="Carlito"/>
                <a:cs typeface="Carlito"/>
              </a:rPr>
              <a:t> </a:t>
            </a:r>
            <a:r>
              <a:rPr lang="fr-FR" sz="1100" spc="-5" dirty="0" err="1">
                <a:latin typeface="Carlito"/>
                <a:cs typeface="Carlito"/>
              </a:rPr>
              <a:t>Ypia</a:t>
            </a:r>
            <a:endParaRPr sz="1100" dirty="0">
              <a:latin typeface="Carlito"/>
              <a:cs typeface="Carlito"/>
            </a:endParaRPr>
          </a:p>
          <a:p>
            <a:pPr marL="460375" marR="132715" indent="-182880">
              <a:lnSpc>
                <a:spcPct val="100000"/>
              </a:lnSpc>
              <a:buClr>
                <a:srgbClr val="E36129"/>
              </a:buClr>
              <a:buFont typeface="Wingdings"/>
              <a:buChar char=""/>
              <a:tabLst>
                <a:tab pos="461009" algn="l"/>
              </a:tabLst>
            </a:pPr>
            <a:r>
              <a:rPr sz="1100" spc="-5" dirty="0">
                <a:latin typeface="Carlito"/>
                <a:cs typeface="Carlito"/>
              </a:rPr>
              <a:t>Ressources digital learning </a:t>
            </a:r>
            <a:r>
              <a:rPr sz="1100" spc="-5" dirty="0" err="1">
                <a:latin typeface="Carlito"/>
                <a:cs typeface="Carlito"/>
              </a:rPr>
              <a:t>autoformatives</a:t>
            </a:r>
            <a:r>
              <a:rPr sz="1100" spc="-5" dirty="0">
                <a:latin typeface="Carlito"/>
                <a:cs typeface="Carlito"/>
              </a:rPr>
              <a:t> </a:t>
            </a:r>
            <a:r>
              <a:rPr lang="fr-FR" sz="1100" spc="-5" dirty="0" err="1">
                <a:latin typeface="Carlito"/>
                <a:cs typeface="Carlito"/>
              </a:rPr>
              <a:t>Ypia</a:t>
            </a:r>
            <a:r>
              <a:rPr sz="1100" spc="-5" dirty="0">
                <a:latin typeface="Carlito"/>
                <a:cs typeface="Carlito"/>
              </a:rPr>
              <a:t>, </a:t>
            </a:r>
            <a:r>
              <a:rPr sz="1100" spc="-10" dirty="0">
                <a:latin typeface="Carlito"/>
                <a:cs typeface="Carlito"/>
              </a:rPr>
              <a:t>mises </a:t>
            </a:r>
            <a:r>
              <a:rPr sz="1100" spc="-5" dirty="0">
                <a:latin typeface="Carlito"/>
                <a:cs typeface="Carlito"/>
              </a:rPr>
              <a:t>à disposition et accessibles 24/24h et  7/7j, visibles plusieurs</a:t>
            </a:r>
            <a:r>
              <a:rPr sz="1100" spc="10" dirty="0">
                <a:latin typeface="Carlito"/>
                <a:cs typeface="Carlito"/>
              </a:rPr>
              <a:t> </a:t>
            </a:r>
            <a:r>
              <a:rPr sz="1100" spc="-5" dirty="0">
                <a:latin typeface="Carlito"/>
                <a:cs typeface="Carlito"/>
              </a:rPr>
              <a:t>fois.</a:t>
            </a:r>
            <a:endParaRPr sz="1100" dirty="0">
              <a:latin typeface="Carlito"/>
              <a:cs typeface="Carlito"/>
            </a:endParaRPr>
          </a:p>
          <a:p>
            <a:pPr marL="460375" indent="-183515">
              <a:lnSpc>
                <a:spcPct val="100000"/>
              </a:lnSpc>
              <a:buClr>
                <a:srgbClr val="E36129"/>
              </a:buClr>
              <a:buFont typeface="Wingdings"/>
              <a:buChar char=""/>
              <a:tabLst>
                <a:tab pos="461009" algn="l"/>
              </a:tabLst>
            </a:pPr>
            <a:r>
              <a:rPr sz="1100" spc="-35" dirty="0">
                <a:latin typeface="Carlito"/>
                <a:cs typeface="Arial"/>
              </a:rPr>
              <a:t>Documentation </a:t>
            </a:r>
            <a:r>
              <a:rPr lang="fr-FR" sz="1100" spc="-40" dirty="0">
                <a:latin typeface="Carlito"/>
                <a:cs typeface="Arial"/>
              </a:rPr>
              <a:t>accessible via un lien de partage de fichier (modèles de documents, de procédures, script de la formation,…)</a:t>
            </a:r>
            <a:endParaRPr sz="1100" dirty="0">
              <a:latin typeface="Carlito"/>
              <a:cs typeface="Arial"/>
            </a:endParaRPr>
          </a:p>
          <a:p>
            <a:pPr marL="460375" indent="-183515">
              <a:lnSpc>
                <a:spcPct val="100000"/>
              </a:lnSpc>
              <a:buClr>
                <a:srgbClr val="E36129"/>
              </a:buClr>
              <a:buFont typeface="Wingdings"/>
              <a:buChar char=""/>
              <a:tabLst>
                <a:tab pos="461009" algn="l"/>
              </a:tabLst>
            </a:pPr>
            <a:r>
              <a:rPr sz="1100" spc="-5" dirty="0">
                <a:latin typeface="Carlito"/>
                <a:cs typeface="Carlito"/>
              </a:rPr>
              <a:t>Accès à la classe virtuelle : </a:t>
            </a:r>
            <a:r>
              <a:rPr lang="fr-FR" sz="1100" spc="-5" dirty="0">
                <a:latin typeface="Carlito"/>
                <a:cs typeface="Carlito"/>
              </a:rPr>
              <a:t>Zoom, par ordinateur</a:t>
            </a:r>
            <a:endParaRPr sz="1100" dirty="0">
              <a:latin typeface="Carlito"/>
              <a:cs typeface="Carlito"/>
            </a:endParaRPr>
          </a:p>
          <a:p>
            <a:pPr>
              <a:lnSpc>
                <a:spcPct val="100000"/>
              </a:lnSpc>
              <a:spcBef>
                <a:spcPts val="40"/>
              </a:spcBef>
            </a:pPr>
            <a:endParaRPr sz="1100" dirty="0">
              <a:latin typeface="Carlito"/>
              <a:cs typeface="Carlito"/>
            </a:endParaRPr>
          </a:p>
          <a:p>
            <a:pPr marL="12700" marR="5080">
              <a:lnSpc>
                <a:spcPct val="100000"/>
              </a:lnSpc>
            </a:pPr>
            <a:r>
              <a:rPr sz="1100" b="1" spc="-5" dirty="0">
                <a:latin typeface="Carlito"/>
                <a:cs typeface="Carlito"/>
              </a:rPr>
              <a:t>Nature des travaux demandés aux stagiaires : </a:t>
            </a:r>
            <a:r>
              <a:rPr sz="1100" spc="-5" dirty="0" err="1">
                <a:latin typeface="Carlito"/>
                <a:cs typeface="Carlito"/>
              </a:rPr>
              <a:t>cas</a:t>
            </a:r>
            <a:r>
              <a:rPr sz="1100" spc="-5" dirty="0">
                <a:latin typeface="Carlito"/>
                <a:cs typeface="Carlito"/>
              </a:rPr>
              <a:t> pratique</a:t>
            </a:r>
            <a:r>
              <a:rPr lang="fr-FR" sz="1100" spc="-5" dirty="0">
                <a:latin typeface="Carlito"/>
                <a:cs typeface="Carlito"/>
              </a:rPr>
              <a:t>s en cours de formation réalisés en groupe, retroplanning règlementaire (</a:t>
            </a:r>
            <a:r>
              <a:rPr lang="fr-FR" sz="1100" spc="-5" dirty="0" err="1">
                <a:latin typeface="Carlito"/>
                <a:cs typeface="Carlito"/>
              </a:rPr>
              <a:t>cf</a:t>
            </a:r>
            <a:r>
              <a:rPr lang="fr-FR" sz="1100" spc="-5" dirty="0">
                <a:latin typeface="Carlito"/>
                <a:cs typeface="Carlito"/>
              </a:rPr>
              <a:t> page 3</a:t>
            </a:r>
            <a:r>
              <a:rPr sz="1100" spc="-5" dirty="0">
                <a:latin typeface="Carlito"/>
                <a:cs typeface="Carlito"/>
              </a:rPr>
              <a:t>) + réponse </a:t>
            </a:r>
            <a:r>
              <a:rPr sz="1100" dirty="0">
                <a:latin typeface="Carlito"/>
                <a:cs typeface="Carlito"/>
              </a:rPr>
              <a:t>au </a:t>
            </a:r>
            <a:r>
              <a:rPr sz="1100" spc="-5" dirty="0">
                <a:latin typeface="Carlito"/>
                <a:cs typeface="Carlito"/>
              </a:rPr>
              <a:t>quiz final </a:t>
            </a:r>
            <a:r>
              <a:rPr lang="fr-FR" sz="1100" spc="-5" dirty="0">
                <a:latin typeface="Carlito"/>
                <a:cs typeface="Carlito"/>
              </a:rPr>
              <a:t>du module</a:t>
            </a:r>
            <a:r>
              <a:rPr sz="1100" spc="-5" dirty="0">
                <a:latin typeface="Carlito"/>
                <a:cs typeface="Carlito"/>
              </a:rPr>
              <a:t>.</a:t>
            </a:r>
            <a:r>
              <a:rPr lang="fr-FR" sz="1100" spc="-5" dirty="0">
                <a:latin typeface="Carlito"/>
                <a:cs typeface="Carlito"/>
              </a:rPr>
              <a:t> Durée estimée des exercices : 30mn pendant la classe virtuelle et 10mn de quizz en autonomie = 40mn d’exercices.</a:t>
            </a:r>
            <a:endParaRPr sz="1100" dirty="0">
              <a:latin typeface="Carlito"/>
              <a:cs typeface="Carlito"/>
            </a:endParaRPr>
          </a:p>
        </p:txBody>
      </p:sp>
      <p:sp>
        <p:nvSpPr>
          <p:cNvPr id="8" name="object 8"/>
          <p:cNvSpPr txBox="1"/>
          <p:nvPr/>
        </p:nvSpPr>
        <p:spPr>
          <a:xfrm>
            <a:off x="6324600" y="246235"/>
            <a:ext cx="5590540" cy="1524200"/>
          </a:xfrm>
          <a:prstGeom prst="rect">
            <a:avLst/>
          </a:prstGeom>
          <a:solidFill>
            <a:srgbClr val="F1F1F1"/>
          </a:solidFill>
        </p:spPr>
        <p:txBody>
          <a:bodyPr vert="horz" wrap="square" lIns="0" tIns="57150" rIns="0" bIns="0" rtlCol="0">
            <a:spAutoFit/>
          </a:bodyPr>
          <a:lstStyle/>
          <a:p>
            <a:pPr marL="92075">
              <a:lnSpc>
                <a:spcPts val="1140"/>
              </a:lnSpc>
              <a:spcBef>
                <a:spcPts val="450"/>
              </a:spcBef>
            </a:pPr>
            <a:r>
              <a:rPr sz="1100" b="1" spc="-30" dirty="0">
                <a:latin typeface="Carlito"/>
                <a:cs typeface="Trebuchet MS"/>
              </a:rPr>
              <a:t>Modalités </a:t>
            </a:r>
            <a:r>
              <a:rPr sz="1100" b="1" spc="-60" dirty="0">
                <a:latin typeface="Carlito"/>
                <a:cs typeface="Trebuchet MS"/>
              </a:rPr>
              <a:t>d’inscription</a:t>
            </a:r>
            <a:r>
              <a:rPr sz="1100" b="1" spc="-100" dirty="0">
                <a:latin typeface="Carlito"/>
                <a:cs typeface="Trebuchet MS"/>
              </a:rPr>
              <a:t> </a:t>
            </a:r>
            <a:r>
              <a:rPr sz="1100" b="1" spc="-95" dirty="0">
                <a:latin typeface="Carlito"/>
                <a:cs typeface="Trebuchet MS"/>
              </a:rPr>
              <a:t>:</a:t>
            </a:r>
            <a:endParaRPr sz="1100" dirty="0">
              <a:latin typeface="Carlito"/>
              <a:cs typeface="Trebuchet MS"/>
            </a:endParaRPr>
          </a:p>
          <a:p>
            <a:pPr marL="92075" marR="89535">
              <a:lnSpc>
                <a:spcPts val="1080"/>
              </a:lnSpc>
              <a:spcBef>
                <a:spcPts val="75"/>
              </a:spcBef>
            </a:pPr>
            <a:r>
              <a:rPr lang="fr-FR" sz="1100" spc="-60" dirty="0">
                <a:latin typeface="Carlito"/>
                <a:cs typeface="Arial"/>
              </a:rPr>
              <a:t>Inscription en ligne via le site </a:t>
            </a:r>
            <a:r>
              <a:rPr lang="fr-FR" sz="1100" spc="-60" dirty="0">
                <a:latin typeface="Carlito"/>
                <a:cs typeface="Arial"/>
                <a:hlinkClick r:id="rId2"/>
              </a:rPr>
              <a:t>www.ypia.fr</a:t>
            </a:r>
            <a:r>
              <a:rPr lang="fr-FR" sz="1100" spc="-60" dirty="0">
                <a:latin typeface="Carlito"/>
                <a:cs typeface="Arial"/>
              </a:rPr>
              <a:t> </a:t>
            </a:r>
          </a:p>
          <a:p>
            <a:pPr marL="92075" marR="89535">
              <a:lnSpc>
                <a:spcPts val="1080"/>
              </a:lnSpc>
              <a:spcBef>
                <a:spcPts val="75"/>
              </a:spcBef>
            </a:pPr>
            <a:r>
              <a:rPr lang="fr-FR" sz="1100" spc="-30" dirty="0">
                <a:latin typeface="Carlito"/>
                <a:cs typeface="Arial"/>
              </a:rPr>
              <a:t>P</a:t>
            </a:r>
            <a:r>
              <a:rPr sz="1100" spc="-30" dirty="0" err="1">
                <a:latin typeface="Carlito"/>
                <a:cs typeface="Arial"/>
              </a:rPr>
              <a:t>ositionnement</a:t>
            </a:r>
            <a:r>
              <a:rPr sz="1100" spc="-45" dirty="0">
                <a:latin typeface="Carlito"/>
                <a:cs typeface="Arial"/>
              </a:rPr>
              <a:t> </a:t>
            </a:r>
            <a:r>
              <a:rPr sz="1100" spc="-5" dirty="0">
                <a:latin typeface="Carlito"/>
                <a:cs typeface="Arial"/>
              </a:rPr>
              <a:t>et</a:t>
            </a:r>
            <a:r>
              <a:rPr sz="1100" spc="-45" dirty="0">
                <a:latin typeface="Carlito"/>
                <a:cs typeface="Arial"/>
              </a:rPr>
              <a:t> </a:t>
            </a:r>
            <a:r>
              <a:rPr sz="1100" spc="-25" dirty="0">
                <a:latin typeface="Carlito"/>
                <a:cs typeface="Arial"/>
              </a:rPr>
              <a:t>validation</a:t>
            </a:r>
            <a:r>
              <a:rPr sz="1100" spc="-65" dirty="0">
                <a:latin typeface="Carlito"/>
                <a:cs typeface="Arial"/>
              </a:rPr>
              <a:t> </a:t>
            </a:r>
            <a:r>
              <a:rPr sz="1100" spc="-70" dirty="0">
                <a:latin typeface="Carlito"/>
                <a:cs typeface="Arial"/>
              </a:rPr>
              <a:t>des</a:t>
            </a:r>
            <a:r>
              <a:rPr sz="1100" spc="-35" dirty="0">
                <a:latin typeface="Carlito"/>
                <a:cs typeface="Arial"/>
              </a:rPr>
              <a:t> prérequis</a:t>
            </a:r>
            <a:r>
              <a:rPr sz="1100" spc="-45" dirty="0">
                <a:latin typeface="Carlito"/>
                <a:cs typeface="Arial"/>
              </a:rPr>
              <a:t> </a:t>
            </a:r>
            <a:r>
              <a:rPr sz="1100" spc="-5" dirty="0">
                <a:latin typeface="Carlito"/>
                <a:cs typeface="Arial"/>
              </a:rPr>
              <a:t>et</a:t>
            </a:r>
            <a:r>
              <a:rPr sz="1100" spc="-45" dirty="0">
                <a:latin typeface="Carlito"/>
                <a:cs typeface="Arial"/>
              </a:rPr>
              <a:t> </a:t>
            </a:r>
            <a:r>
              <a:rPr sz="1100" spc="-35" dirty="0">
                <a:latin typeface="Carlito"/>
                <a:cs typeface="Arial"/>
              </a:rPr>
              <a:t>du</a:t>
            </a:r>
            <a:r>
              <a:rPr sz="1100" spc="-50" dirty="0">
                <a:latin typeface="Carlito"/>
                <a:cs typeface="Arial"/>
              </a:rPr>
              <a:t> </a:t>
            </a:r>
            <a:r>
              <a:rPr sz="1100" spc="-5" dirty="0">
                <a:latin typeface="Carlito"/>
                <a:cs typeface="Arial"/>
              </a:rPr>
              <a:t>profil</a:t>
            </a:r>
            <a:r>
              <a:rPr sz="1100" spc="-60" dirty="0">
                <a:latin typeface="Carlito"/>
                <a:cs typeface="Arial"/>
              </a:rPr>
              <a:t> </a:t>
            </a:r>
            <a:r>
              <a:rPr sz="1100" spc="-50" dirty="0">
                <a:latin typeface="Carlito"/>
                <a:cs typeface="Arial"/>
              </a:rPr>
              <a:t>de</a:t>
            </a:r>
            <a:r>
              <a:rPr sz="1100" spc="-55" dirty="0">
                <a:latin typeface="Carlito"/>
                <a:cs typeface="Arial"/>
              </a:rPr>
              <a:t> </a:t>
            </a:r>
            <a:r>
              <a:rPr sz="1100" spc="-25" dirty="0" err="1">
                <a:latin typeface="Carlito"/>
                <a:cs typeface="Arial"/>
              </a:rPr>
              <a:t>l’apprenant</a:t>
            </a:r>
            <a:r>
              <a:rPr lang="fr-FR" sz="1100" spc="-55" dirty="0">
                <a:latin typeface="Carlito"/>
                <a:cs typeface="Arial"/>
              </a:rPr>
              <a:t> par questionnaire d’inscription</a:t>
            </a:r>
            <a:r>
              <a:rPr sz="1100" spc="-30" dirty="0">
                <a:latin typeface="Carlito"/>
                <a:cs typeface="Arial"/>
              </a:rPr>
              <a:t>  </a:t>
            </a:r>
            <a:r>
              <a:rPr lang="fr-FR" sz="1100" spc="-25" dirty="0">
                <a:latin typeface="Carlito"/>
                <a:cs typeface="Arial"/>
              </a:rPr>
              <a:t>V</a:t>
            </a:r>
            <a:r>
              <a:rPr sz="1100" spc="-25" dirty="0" err="1">
                <a:latin typeface="Carlito"/>
                <a:cs typeface="Arial"/>
              </a:rPr>
              <a:t>alidation</a:t>
            </a:r>
            <a:r>
              <a:rPr sz="1100" spc="-70" dirty="0">
                <a:latin typeface="Carlito"/>
                <a:cs typeface="Arial"/>
              </a:rPr>
              <a:t> </a:t>
            </a:r>
            <a:r>
              <a:rPr sz="1100" spc="-50" dirty="0">
                <a:latin typeface="Carlito"/>
                <a:cs typeface="Arial"/>
              </a:rPr>
              <a:t>de</a:t>
            </a:r>
            <a:r>
              <a:rPr sz="1100" spc="-60" dirty="0">
                <a:latin typeface="Carlito"/>
                <a:cs typeface="Arial"/>
              </a:rPr>
              <a:t> </a:t>
            </a:r>
            <a:r>
              <a:rPr sz="1100" spc="-20" dirty="0" err="1">
                <a:latin typeface="Carlito"/>
                <a:cs typeface="Arial"/>
              </a:rPr>
              <a:t>l’inscription</a:t>
            </a:r>
            <a:r>
              <a:rPr sz="1100" spc="-60" dirty="0">
                <a:latin typeface="Carlito"/>
                <a:cs typeface="Arial"/>
              </a:rPr>
              <a:t> </a:t>
            </a:r>
            <a:r>
              <a:rPr sz="1100" spc="-35" dirty="0">
                <a:latin typeface="Carlito"/>
                <a:cs typeface="Arial"/>
              </a:rPr>
              <a:t>par</a:t>
            </a:r>
            <a:r>
              <a:rPr lang="fr-FR" sz="1100" spc="-60" dirty="0">
                <a:latin typeface="Carlito"/>
                <a:cs typeface="Arial"/>
              </a:rPr>
              <a:t> commande en ligne sur le site</a:t>
            </a:r>
            <a:r>
              <a:rPr sz="1100" spc="-20" dirty="0">
                <a:latin typeface="Carlito"/>
                <a:cs typeface="Arial"/>
              </a:rPr>
              <a:t>.</a:t>
            </a:r>
            <a:endParaRPr sz="1100" dirty="0">
              <a:latin typeface="Carlito"/>
              <a:cs typeface="Arial"/>
            </a:endParaRPr>
          </a:p>
          <a:p>
            <a:pPr>
              <a:lnSpc>
                <a:spcPct val="100000"/>
              </a:lnSpc>
              <a:spcBef>
                <a:spcPts val="15"/>
              </a:spcBef>
            </a:pPr>
            <a:endParaRPr sz="1100" dirty="0">
              <a:latin typeface="Carlito"/>
              <a:cs typeface="Arial"/>
            </a:endParaRPr>
          </a:p>
          <a:p>
            <a:pPr marL="92075">
              <a:lnSpc>
                <a:spcPts val="1140"/>
              </a:lnSpc>
              <a:spcBef>
                <a:spcPts val="5"/>
              </a:spcBef>
            </a:pPr>
            <a:r>
              <a:rPr sz="1100" b="1" spc="-5" dirty="0">
                <a:latin typeface="Carlito"/>
                <a:cs typeface="Carlito"/>
              </a:rPr>
              <a:t>Moyens </a:t>
            </a:r>
            <a:r>
              <a:rPr sz="1100" b="1" dirty="0">
                <a:latin typeface="Carlito"/>
                <a:cs typeface="Carlito"/>
              </a:rPr>
              <a:t>de </a:t>
            </a:r>
            <a:r>
              <a:rPr sz="1100" b="1" spc="-5" dirty="0">
                <a:latin typeface="Carlito"/>
                <a:cs typeface="Carlito"/>
              </a:rPr>
              <a:t>suivi administratif de la formation</a:t>
            </a:r>
            <a:r>
              <a:rPr sz="1100" b="1" spc="10" dirty="0">
                <a:latin typeface="Carlito"/>
                <a:cs typeface="Carlito"/>
              </a:rPr>
              <a:t> </a:t>
            </a:r>
            <a:r>
              <a:rPr sz="1100" b="1" spc="-5" dirty="0">
                <a:latin typeface="Carlito"/>
                <a:cs typeface="Carlito"/>
              </a:rPr>
              <a:t>:</a:t>
            </a:r>
            <a:endParaRPr sz="1100" dirty="0">
              <a:latin typeface="Carlito"/>
              <a:cs typeface="Carlito"/>
            </a:endParaRPr>
          </a:p>
          <a:p>
            <a:pPr marL="540385" indent="-183515">
              <a:lnSpc>
                <a:spcPts val="1080"/>
              </a:lnSpc>
              <a:buClr>
                <a:srgbClr val="E36129"/>
              </a:buClr>
              <a:buFont typeface="Wingdings"/>
              <a:buChar char=""/>
              <a:tabLst>
                <a:tab pos="541020" algn="l"/>
              </a:tabLst>
            </a:pPr>
            <a:r>
              <a:rPr sz="1100" spc="-5" dirty="0">
                <a:latin typeface="Carlito"/>
                <a:cs typeface="Carlito"/>
              </a:rPr>
              <a:t>Convention </a:t>
            </a:r>
            <a:r>
              <a:rPr sz="1100" dirty="0">
                <a:latin typeface="Carlito"/>
                <a:cs typeface="Carlito"/>
              </a:rPr>
              <a:t>de</a:t>
            </a:r>
            <a:r>
              <a:rPr sz="1100" spc="-5" dirty="0">
                <a:latin typeface="Carlito"/>
                <a:cs typeface="Carlito"/>
              </a:rPr>
              <a:t> formation</a:t>
            </a:r>
            <a:endParaRPr sz="1100" dirty="0">
              <a:latin typeface="Carlito"/>
              <a:cs typeface="Carlito"/>
            </a:endParaRPr>
          </a:p>
          <a:p>
            <a:pPr marL="540385" indent="-183515">
              <a:lnSpc>
                <a:spcPts val="1080"/>
              </a:lnSpc>
              <a:buClr>
                <a:srgbClr val="E36129"/>
              </a:buClr>
              <a:buFont typeface="Wingdings"/>
              <a:buChar char=""/>
              <a:tabLst>
                <a:tab pos="541020" algn="l"/>
              </a:tabLst>
            </a:pPr>
            <a:r>
              <a:rPr sz="1100" spc="-5" dirty="0">
                <a:latin typeface="Carlito"/>
                <a:cs typeface="Carlito"/>
              </a:rPr>
              <a:t>Certificat de</a:t>
            </a:r>
            <a:r>
              <a:rPr sz="1100" spc="10" dirty="0">
                <a:latin typeface="Carlito"/>
                <a:cs typeface="Carlito"/>
              </a:rPr>
              <a:t> </a:t>
            </a:r>
            <a:r>
              <a:rPr sz="1100" spc="-5" dirty="0" err="1">
                <a:latin typeface="Carlito"/>
                <a:cs typeface="Carlito"/>
              </a:rPr>
              <a:t>réalisation</a:t>
            </a:r>
            <a:endParaRPr sz="1100" dirty="0">
              <a:latin typeface="Carlito"/>
              <a:cs typeface="Carlito"/>
            </a:endParaRPr>
          </a:p>
          <a:p>
            <a:pPr marL="540385" indent="-183515">
              <a:lnSpc>
                <a:spcPts val="1140"/>
              </a:lnSpc>
              <a:buClr>
                <a:srgbClr val="E36129"/>
              </a:buClr>
              <a:buFont typeface="Wingdings"/>
              <a:buChar char=""/>
              <a:tabLst>
                <a:tab pos="541020" algn="l"/>
              </a:tabLst>
            </a:pPr>
            <a:r>
              <a:rPr sz="1100" spc="-5" dirty="0">
                <a:latin typeface="Carlito"/>
                <a:cs typeface="Carlito"/>
              </a:rPr>
              <a:t>Attestation individuelle de</a:t>
            </a:r>
            <a:r>
              <a:rPr sz="1100" spc="-20" dirty="0">
                <a:latin typeface="Carlito"/>
                <a:cs typeface="Carlito"/>
              </a:rPr>
              <a:t> </a:t>
            </a:r>
            <a:r>
              <a:rPr sz="1100" spc="-5" dirty="0">
                <a:latin typeface="Carlito"/>
                <a:cs typeface="Carlito"/>
              </a:rPr>
              <a:t>formation</a:t>
            </a:r>
            <a:endParaRPr lang="fr-FR" sz="1100" spc="-5" dirty="0">
              <a:latin typeface="Carlito"/>
              <a:cs typeface="Carlito"/>
            </a:endParaRPr>
          </a:p>
          <a:p>
            <a:pPr marL="540385" indent="-183515">
              <a:lnSpc>
                <a:spcPts val="1140"/>
              </a:lnSpc>
              <a:buClr>
                <a:srgbClr val="E36129"/>
              </a:buClr>
              <a:buFont typeface="Wingdings"/>
              <a:buChar char=""/>
              <a:tabLst>
                <a:tab pos="541020" algn="l"/>
              </a:tabLst>
            </a:pPr>
            <a:r>
              <a:rPr lang="fr-FR" sz="1100" spc="-5" dirty="0">
                <a:latin typeface="Carlito"/>
                <a:cs typeface="Carlito"/>
              </a:rPr>
              <a:t>Suivi des stagiaires par la plateforme de formation</a:t>
            </a:r>
            <a:endParaRPr sz="1100" dirty="0">
              <a:latin typeface="Carlito"/>
              <a:cs typeface="Carlito"/>
            </a:endParaRPr>
          </a:p>
        </p:txBody>
      </p:sp>
      <p:graphicFrame>
        <p:nvGraphicFramePr>
          <p:cNvPr id="12" name="object 12"/>
          <p:cNvGraphicFramePr>
            <a:graphicFrameLocks noGrp="1"/>
          </p:cNvGraphicFramePr>
          <p:nvPr>
            <p:extLst>
              <p:ext uri="{D42A27DB-BD31-4B8C-83A1-F6EECF244321}">
                <p14:modId xmlns:p14="http://schemas.microsoft.com/office/powerpoint/2010/main" val="366316354"/>
              </p:ext>
            </p:extLst>
          </p:nvPr>
        </p:nvGraphicFramePr>
        <p:xfrm>
          <a:off x="152400" y="239492"/>
          <a:ext cx="5590539" cy="5827596"/>
        </p:xfrm>
        <a:graphic>
          <a:graphicData uri="http://schemas.openxmlformats.org/drawingml/2006/table">
            <a:tbl>
              <a:tblPr firstRow="1" bandRow="1">
                <a:tableStyleId>{2D5ABB26-0587-4C30-8999-92F81FD0307C}</a:tableStyleId>
              </a:tblPr>
              <a:tblGrid>
                <a:gridCol w="920941">
                  <a:extLst>
                    <a:ext uri="{9D8B030D-6E8A-4147-A177-3AD203B41FA5}">
                      <a16:colId xmlns:a16="http://schemas.microsoft.com/office/drawing/2014/main" val="20000"/>
                    </a:ext>
                  </a:extLst>
                </a:gridCol>
                <a:gridCol w="2155424">
                  <a:extLst>
                    <a:ext uri="{9D8B030D-6E8A-4147-A177-3AD203B41FA5}">
                      <a16:colId xmlns:a16="http://schemas.microsoft.com/office/drawing/2014/main" val="20001"/>
                    </a:ext>
                  </a:extLst>
                </a:gridCol>
                <a:gridCol w="1674901">
                  <a:extLst>
                    <a:ext uri="{9D8B030D-6E8A-4147-A177-3AD203B41FA5}">
                      <a16:colId xmlns:a16="http://schemas.microsoft.com/office/drawing/2014/main" val="20002"/>
                    </a:ext>
                  </a:extLst>
                </a:gridCol>
                <a:gridCol w="839273">
                  <a:extLst>
                    <a:ext uri="{9D8B030D-6E8A-4147-A177-3AD203B41FA5}">
                      <a16:colId xmlns:a16="http://schemas.microsoft.com/office/drawing/2014/main" val="20003"/>
                    </a:ext>
                  </a:extLst>
                </a:gridCol>
              </a:tblGrid>
              <a:tr h="2299335">
                <a:tc gridSpan="4">
                  <a:txBody>
                    <a:bodyPr/>
                    <a:lstStyle/>
                    <a:p>
                      <a:pPr marL="285750" indent="-285750">
                        <a:lnSpc>
                          <a:spcPts val="1140"/>
                        </a:lnSpc>
                        <a:spcBef>
                          <a:spcPts val="370"/>
                        </a:spcBef>
                        <a:tabLst>
                          <a:tab pos="85725" algn="l"/>
                          <a:tab pos="179388" algn="l"/>
                        </a:tabLst>
                      </a:pPr>
                      <a:r>
                        <a:rPr sz="1050" b="1" spc="-5" dirty="0">
                          <a:latin typeface="Carlito"/>
                          <a:cs typeface="Carlito"/>
                        </a:rPr>
                        <a:t>Modalité d'organisation de la formation</a:t>
                      </a:r>
                      <a:r>
                        <a:rPr sz="1050" b="1" spc="10" dirty="0">
                          <a:latin typeface="Carlito"/>
                          <a:cs typeface="Carlito"/>
                        </a:rPr>
                        <a:t> </a:t>
                      </a:r>
                      <a:r>
                        <a:rPr sz="1050" b="1" spc="-5" dirty="0">
                          <a:latin typeface="Carlito"/>
                          <a:cs typeface="Carlito"/>
                        </a:rPr>
                        <a:t>:</a:t>
                      </a:r>
                      <a:endParaRPr sz="1050" dirty="0">
                        <a:latin typeface="Carlito"/>
                        <a:cs typeface="Carlito"/>
                      </a:endParaRPr>
                    </a:p>
                    <a:p>
                      <a:pPr marL="285750" indent="-285750">
                        <a:lnSpc>
                          <a:spcPts val="1080"/>
                        </a:lnSpc>
                        <a:buClr>
                          <a:srgbClr val="E36129"/>
                        </a:buClr>
                        <a:buFont typeface="Wingdings"/>
                        <a:buChar char=""/>
                        <a:tabLst>
                          <a:tab pos="85725" algn="l"/>
                          <a:tab pos="179388" algn="l"/>
                        </a:tabLst>
                      </a:pPr>
                      <a:r>
                        <a:rPr sz="1050" spc="-5" dirty="0">
                          <a:latin typeface="Carlito"/>
                          <a:cs typeface="Carlito"/>
                        </a:rPr>
                        <a:t>Effectif prévu : 9 participants maximum par</a:t>
                      </a:r>
                      <a:r>
                        <a:rPr sz="1050" spc="15" dirty="0">
                          <a:latin typeface="Carlito"/>
                          <a:cs typeface="Carlito"/>
                        </a:rPr>
                        <a:t> </a:t>
                      </a:r>
                      <a:r>
                        <a:rPr sz="1050" spc="-5" dirty="0">
                          <a:latin typeface="Carlito"/>
                          <a:cs typeface="Carlito"/>
                        </a:rPr>
                        <a:t>groupe</a:t>
                      </a:r>
                      <a:endParaRPr sz="1050" dirty="0">
                        <a:latin typeface="Carlito"/>
                        <a:cs typeface="Carlito"/>
                      </a:endParaRPr>
                    </a:p>
                    <a:p>
                      <a:pPr marL="285750" indent="-285750">
                        <a:lnSpc>
                          <a:spcPts val="1080"/>
                        </a:lnSpc>
                        <a:buClr>
                          <a:srgbClr val="E36129"/>
                        </a:buClr>
                        <a:buFont typeface="Wingdings"/>
                        <a:buChar char=""/>
                        <a:tabLst>
                          <a:tab pos="85725" algn="l"/>
                          <a:tab pos="179388" algn="l"/>
                        </a:tabLst>
                      </a:pPr>
                      <a:r>
                        <a:rPr lang="fr-FR" sz="1050" spc="-5" dirty="0">
                          <a:latin typeface="Carlito"/>
                          <a:cs typeface="Carlito"/>
                        </a:rPr>
                        <a:t>Dates des classes virtuelles</a:t>
                      </a:r>
                      <a:r>
                        <a:rPr sz="1050" spc="-5" dirty="0">
                          <a:latin typeface="Carlito"/>
                          <a:cs typeface="Carlito"/>
                        </a:rPr>
                        <a:t> : planning</a:t>
                      </a:r>
                      <a:r>
                        <a:rPr lang="fr-FR" sz="1050" spc="-5" dirty="0">
                          <a:latin typeface="Carlito"/>
                          <a:cs typeface="Carlito"/>
                        </a:rPr>
                        <a:t> trimestriel disponible sur le site </a:t>
                      </a:r>
                      <a:r>
                        <a:rPr lang="fr-FR" sz="1050" spc="-5" dirty="0">
                          <a:latin typeface="Carlito"/>
                          <a:cs typeface="Carlito"/>
                          <a:hlinkClick r:id="rId2"/>
                        </a:rPr>
                        <a:t>www.ypia.fr</a:t>
                      </a:r>
                      <a:r>
                        <a:rPr lang="fr-FR" sz="1050" spc="-5" dirty="0">
                          <a:latin typeface="Carlito"/>
                          <a:cs typeface="Carlito"/>
                        </a:rPr>
                        <a:t> rubrique formation</a:t>
                      </a:r>
                      <a:endParaRPr sz="1050" dirty="0">
                        <a:latin typeface="Carlito"/>
                        <a:cs typeface="Carlito"/>
                      </a:endParaRPr>
                    </a:p>
                    <a:p>
                      <a:pPr marL="285750" marR="251460" indent="-285750">
                        <a:lnSpc>
                          <a:spcPts val="1080"/>
                        </a:lnSpc>
                        <a:spcBef>
                          <a:spcPts val="75"/>
                        </a:spcBef>
                        <a:buClr>
                          <a:srgbClr val="E36129"/>
                        </a:buClr>
                        <a:buFont typeface="Wingdings"/>
                        <a:buChar char=""/>
                        <a:tabLst>
                          <a:tab pos="85725" algn="l"/>
                          <a:tab pos="179388" algn="l"/>
                        </a:tabLst>
                      </a:pPr>
                      <a:r>
                        <a:rPr sz="1050" spc="-5" dirty="0">
                          <a:latin typeface="Carlito"/>
                          <a:cs typeface="Carlito"/>
                        </a:rPr>
                        <a:t>Accès à la formation (contenus e-learning et classes  virtuelles) : plateforme de formation</a:t>
                      </a:r>
                      <a:r>
                        <a:rPr lang="fr-FR" sz="1050" spc="-5" dirty="0">
                          <a:latin typeface="Carlito"/>
                          <a:cs typeface="Carlito"/>
                        </a:rPr>
                        <a:t> </a:t>
                      </a:r>
                      <a:r>
                        <a:rPr lang="fr-FR" sz="1050" spc="-5" dirty="0" err="1">
                          <a:latin typeface="Carlito"/>
                          <a:cs typeface="Carlito"/>
                        </a:rPr>
                        <a:t>Ypia</a:t>
                      </a:r>
                      <a:r>
                        <a:rPr sz="1050" spc="-5" dirty="0">
                          <a:latin typeface="Carlito"/>
                          <a:cs typeface="Carlito"/>
                        </a:rPr>
                        <a:t>, liens transmis par  mail </a:t>
                      </a:r>
                      <a:r>
                        <a:rPr sz="1050" dirty="0">
                          <a:latin typeface="Carlito"/>
                          <a:cs typeface="Carlito"/>
                        </a:rPr>
                        <a:t>aux</a:t>
                      </a:r>
                      <a:r>
                        <a:rPr sz="1050" spc="-20" dirty="0">
                          <a:latin typeface="Carlito"/>
                          <a:cs typeface="Carlito"/>
                        </a:rPr>
                        <a:t> </a:t>
                      </a:r>
                      <a:r>
                        <a:rPr sz="1050" spc="-5" dirty="0">
                          <a:latin typeface="Carlito"/>
                          <a:cs typeface="Carlito"/>
                        </a:rPr>
                        <a:t>participants</a:t>
                      </a:r>
                      <a:endParaRPr sz="1050" dirty="0">
                        <a:latin typeface="Carlito"/>
                        <a:cs typeface="Carlito"/>
                      </a:endParaRPr>
                    </a:p>
                    <a:p>
                      <a:pPr marL="285750" indent="-285750">
                        <a:lnSpc>
                          <a:spcPts val="1065"/>
                        </a:lnSpc>
                        <a:buClr>
                          <a:srgbClr val="E36129"/>
                        </a:buClr>
                        <a:buFont typeface="Wingdings"/>
                        <a:buChar char=""/>
                        <a:tabLst>
                          <a:tab pos="85725" algn="l"/>
                          <a:tab pos="179388" algn="l"/>
                        </a:tabLst>
                      </a:pPr>
                      <a:r>
                        <a:rPr sz="1050" spc="-5" dirty="0">
                          <a:latin typeface="Carlito"/>
                          <a:cs typeface="Carlito"/>
                        </a:rPr>
                        <a:t>Accès aux modules : 24/24h et</a:t>
                      </a:r>
                      <a:r>
                        <a:rPr sz="1050" spc="50" dirty="0">
                          <a:latin typeface="Carlito"/>
                          <a:cs typeface="Carlito"/>
                        </a:rPr>
                        <a:t> </a:t>
                      </a:r>
                      <a:r>
                        <a:rPr sz="1050" spc="-5" dirty="0">
                          <a:latin typeface="Carlito"/>
                          <a:cs typeface="Carlito"/>
                        </a:rPr>
                        <a:t>7/7j</a:t>
                      </a:r>
                      <a:endParaRPr lang="fr-FR" sz="1050" spc="-5" dirty="0">
                        <a:latin typeface="Carlito"/>
                        <a:cs typeface="Carlito"/>
                      </a:endParaRPr>
                    </a:p>
                    <a:p>
                      <a:pPr marL="285750" indent="-285750">
                        <a:lnSpc>
                          <a:spcPts val="1065"/>
                        </a:lnSpc>
                        <a:buClr>
                          <a:srgbClr val="E36129"/>
                        </a:buClr>
                        <a:buFont typeface="Wingdings"/>
                        <a:buChar char=""/>
                        <a:tabLst>
                          <a:tab pos="85725" algn="l"/>
                          <a:tab pos="179388" algn="l"/>
                        </a:tabLst>
                      </a:pPr>
                      <a:r>
                        <a:rPr lang="fr-FR" sz="1050" spc="-5" dirty="0">
                          <a:latin typeface="Carlito"/>
                          <a:cs typeface="Times New Roman"/>
                        </a:rPr>
                        <a:t>Ressources téléchargeables depuis la plateforme et stockées sur un cloud (</a:t>
                      </a:r>
                      <a:r>
                        <a:rPr lang="fr-FR" sz="1050" spc="-5" dirty="0" err="1">
                          <a:latin typeface="Carlito"/>
                          <a:cs typeface="Times New Roman"/>
                        </a:rPr>
                        <a:t>dropbox</a:t>
                      </a:r>
                      <a:r>
                        <a:rPr lang="fr-FR" sz="1050" spc="-5" dirty="0">
                          <a:latin typeface="Carlito"/>
                          <a:cs typeface="Times New Roman"/>
                        </a:rPr>
                        <a:t>) : support de cours, e-book de 20 pages reprenant toutes les obligations, Règlement EU1223/2009 et divers documents informatifs utiles.</a:t>
                      </a:r>
                      <a:br>
                        <a:rPr lang="fr-FR" sz="1050" spc="-5" dirty="0">
                          <a:latin typeface="Carlito"/>
                          <a:cs typeface="Times New Roman"/>
                        </a:rPr>
                      </a:br>
                      <a:endParaRPr sz="1050" dirty="0">
                        <a:latin typeface="Carlito"/>
                        <a:cs typeface="Times New Roman"/>
                      </a:endParaRPr>
                    </a:p>
                    <a:p>
                      <a:pPr marL="285750" indent="-285750">
                        <a:lnSpc>
                          <a:spcPct val="100000"/>
                        </a:lnSpc>
                        <a:spcBef>
                          <a:spcPts val="5"/>
                        </a:spcBef>
                        <a:tabLst>
                          <a:tab pos="85725" algn="l"/>
                          <a:tab pos="179388" algn="l"/>
                        </a:tabLst>
                      </a:pPr>
                      <a:r>
                        <a:rPr sz="1050" b="1" spc="-5" dirty="0">
                          <a:latin typeface="Carlito"/>
                          <a:cs typeface="Carlito"/>
                        </a:rPr>
                        <a:t>Matériel nécessaire</a:t>
                      </a:r>
                      <a:r>
                        <a:rPr sz="1050" b="1" spc="-35" dirty="0">
                          <a:latin typeface="Carlito"/>
                          <a:cs typeface="Carlito"/>
                        </a:rPr>
                        <a:t> </a:t>
                      </a:r>
                      <a:r>
                        <a:rPr sz="1050" b="1" spc="-5" dirty="0">
                          <a:latin typeface="Carlito"/>
                          <a:cs typeface="Carlito"/>
                        </a:rPr>
                        <a:t>:</a:t>
                      </a:r>
                      <a:endParaRPr sz="1050" dirty="0">
                        <a:latin typeface="Carlito"/>
                        <a:cs typeface="Carlito"/>
                      </a:endParaRPr>
                    </a:p>
                    <a:p>
                      <a:pPr marL="285750" indent="-285750">
                        <a:lnSpc>
                          <a:spcPct val="100000"/>
                        </a:lnSpc>
                        <a:buClr>
                          <a:srgbClr val="E66328"/>
                        </a:buClr>
                        <a:buFont typeface="Wingdings"/>
                        <a:buChar char=""/>
                        <a:tabLst>
                          <a:tab pos="85725" algn="l"/>
                          <a:tab pos="179388" algn="l"/>
                        </a:tabLst>
                      </a:pPr>
                      <a:r>
                        <a:rPr sz="1050" spc="-5" dirty="0">
                          <a:latin typeface="Carlito"/>
                          <a:cs typeface="Carlito"/>
                        </a:rPr>
                        <a:t>Un ordinateur</a:t>
                      </a:r>
                      <a:endParaRPr sz="1050" dirty="0">
                        <a:latin typeface="Carlito"/>
                        <a:cs typeface="Carlito"/>
                      </a:endParaRPr>
                    </a:p>
                    <a:p>
                      <a:pPr marL="285750" indent="-285750">
                        <a:lnSpc>
                          <a:spcPct val="100000"/>
                        </a:lnSpc>
                        <a:buClr>
                          <a:srgbClr val="E66328"/>
                        </a:buClr>
                        <a:buFont typeface="Wingdings"/>
                        <a:buChar char=""/>
                        <a:tabLst>
                          <a:tab pos="85725" algn="l"/>
                          <a:tab pos="179388" algn="l"/>
                        </a:tabLst>
                      </a:pPr>
                      <a:r>
                        <a:rPr sz="1050" spc="-5" dirty="0">
                          <a:latin typeface="Carlito"/>
                          <a:cs typeface="Carlito"/>
                        </a:rPr>
                        <a:t>Une connexion</a:t>
                      </a:r>
                      <a:r>
                        <a:rPr sz="1050" dirty="0">
                          <a:latin typeface="Carlito"/>
                          <a:cs typeface="Carlito"/>
                        </a:rPr>
                        <a:t> </a:t>
                      </a:r>
                      <a:r>
                        <a:rPr sz="1050" spc="-5" dirty="0">
                          <a:latin typeface="Carlito"/>
                          <a:cs typeface="Carlito"/>
                        </a:rPr>
                        <a:t>Internet</a:t>
                      </a:r>
                      <a:endParaRPr sz="1050" dirty="0">
                        <a:latin typeface="Carlito"/>
                        <a:cs typeface="Carlito"/>
                      </a:endParaRPr>
                    </a:p>
                    <a:p>
                      <a:pPr marL="285750" marR="383540" indent="-285750">
                        <a:lnSpc>
                          <a:spcPct val="100000"/>
                        </a:lnSpc>
                        <a:buClr>
                          <a:srgbClr val="E66328"/>
                        </a:buClr>
                        <a:buFont typeface="Wingdings"/>
                        <a:buChar char=""/>
                        <a:tabLst>
                          <a:tab pos="85725" algn="l"/>
                          <a:tab pos="179388" algn="l"/>
                        </a:tabLst>
                      </a:pPr>
                      <a:r>
                        <a:rPr sz="1050" spc="-45" dirty="0">
                          <a:latin typeface="Carlito"/>
                          <a:cs typeface="Arial"/>
                        </a:rPr>
                        <a:t>Navigateur </a:t>
                      </a:r>
                      <a:r>
                        <a:rPr sz="1050" spc="-40" dirty="0">
                          <a:latin typeface="Carlito"/>
                          <a:cs typeface="Arial"/>
                        </a:rPr>
                        <a:t>web </a:t>
                      </a:r>
                      <a:r>
                        <a:rPr sz="1050" spc="-15" dirty="0">
                          <a:latin typeface="Carlito"/>
                          <a:cs typeface="Arial"/>
                        </a:rPr>
                        <a:t>: </a:t>
                      </a:r>
                      <a:r>
                        <a:rPr sz="1050" spc="-30" dirty="0">
                          <a:latin typeface="Carlito"/>
                          <a:cs typeface="Arial"/>
                        </a:rPr>
                        <a:t>possibilité </a:t>
                      </a:r>
                      <a:r>
                        <a:rPr sz="1050" spc="-25" dirty="0">
                          <a:latin typeface="Carlito"/>
                          <a:cs typeface="Arial"/>
                        </a:rPr>
                        <a:t>d’autoriser </a:t>
                      </a:r>
                      <a:r>
                        <a:rPr sz="1050" spc="-30" dirty="0">
                          <a:latin typeface="Carlito"/>
                          <a:cs typeface="Arial"/>
                        </a:rPr>
                        <a:t>le plugin </a:t>
                      </a:r>
                      <a:r>
                        <a:rPr lang="fr-FR" sz="1050" spc="-5" dirty="0">
                          <a:latin typeface="Carlito"/>
                          <a:cs typeface="Carlito"/>
                        </a:rPr>
                        <a:t>Zoom</a:t>
                      </a:r>
                      <a:r>
                        <a:rPr sz="1050" spc="-5" dirty="0">
                          <a:latin typeface="Carlito"/>
                          <a:cs typeface="Carlito"/>
                        </a:rPr>
                        <a:t> et  </a:t>
                      </a:r>
                      <a:r>
                        <a:rPr sz="1050" spc="-45" dirty="0">
                          <a:latin typeface="Carlito"/>
                          <a:cs typeface="Arial"/>
                        </a:rPr>
                        <a:t>d’accéder </a:t>
                      </a:r>
                      <a:r>
                        <a:rPr sz="1050" spc="-80" dirty="0">
                          <a:latin typeface="Carlito"/>
                          <a:cs typeface="Arial"/>
                        </a:rPr>
                        <a:t>à</a:t>
                      </a:r>
                      <a:r>
                        <a:rPr sz="1050" spc="-55" dirty="0">
                          <a:latin typeface="Carlito"/>
                          <a:cs typeface="Arial"/>
                        </a:rPr>
                        <a:t> </a:t>
                      </a:r>
                      <a:r>
                        <a:rPr sz="1050" spc="-5" dirty="0">
                          <a:latin typeface="Carlito"/>
                          <a:cs typeface="Carlito"/>
                        </a:rPr>
                        <a:t>Youtube</a:t>
                      </a:r>
                      <a:endParaRPr sz="1050" dirty="0">
                        <a:latin typeface="Carlito"/>
                        <a:cs typeface="Carlito"/>
                      </a:endParaRPr>
                    </a:p>
                    <a:p>
                      <a:pPr marL="285750" indent="-285750">
                        <a:lnSpc>
                          <a:spcPct val="100000"/>
                        </a:lnSpc>
                        <a:buClr>
                          <a:srgbClr val="E66328"/>
                        </a:buClr>
                        <a:buFont typeface="Wingdings"/>
                        <a:buChar char=""/>
                        <a:tabLst>
                          <a:tab pos="85725" algn="l"/>
                          <a:tab pos="179388" algn="l"/>
                        </a:tabLst>
                      </a:pPr>
                      <a:r>
                        <a:rPr sz="1050" spc="-5" dirty="0">
                          <a:latin typeface="Carlito"/>
                          <a:cs typeface="Carlito"/>
                        </a:rPr>
                        <a:t>Un </a:t>
                      </a:r>
                      <a:r>
                        <a:rPr sz="1050" spc="-35" dirty="0">
                          <a:latin typeface="Carlito"/>
                          <a:cs typeface="Carlito"/>
                        </a:rPr>
                        <a:t>micro-</a:t>
                      </a:r>
                      <a:r>
                        <a:rPr sz="1050" spc="-35" dirty="0">
                          <a:latin typeface="Carlito"/>
                          <a:cs typeface="Arial"/>
                        </a:rPr>
                        <a:t>casque ou un </a:t>
                      </a:r>
                      <a:r>
                        <a:rPr sz="1050" spc="-30" dirty="0">
                          <a:latin typeface="Carlito"/>
                          <a:cs typeface="Arial"/>
                        </a:rPr>
                        <a:t>micro </a:t>
                      </a:r>
                      <a:r>
                        <a:rPr sz="1050" spc="-5" dirty="0" err="1">
                          <a:latin typeface="Carlito"/>
                          <a:cs typeface="Arial"/>
                        </a:rPr>
                        <a:t>d’</a:t>
                      </a:r>
                      <a:r>
                        <a:rPr sz="1050" spc="-5" dirty="0" err="1">
                          <a:latin typeface="Carlito"/>
                          <a:cs typeface="Carlito"/>
                        </a:rPr>
                        <a:t>ordinateur</a:t>
                      </a:r>
                      <a:endParaRPr lang="fr-FR" sz="1050" spc="-5" dirty="0">
                        <a:latin typeface="Carlito"/>
                        <a:cs typeface="Carlito"/>
                      </a:endParaRPr>
                    </a:p>
                    <a:p>
                      <a:pPr marL="285750" indent="-285750">
                        <a:lnSpc>
                          <a:spcPct val="100000"/>
                        </a:lnSpc>
                        <a:buClr>
                          <a:srgbClr val="E66328"/>
                        </a:buClr>
                        <a:buFont typeface="Wingdings"/>
                        <a:buChar char=""/>
                        <a:tabLst>
                          <a:tab pos="85725" algn="l"/>
                          <a:tab pos="179388" algn="l"/>
                        </a:tabLst>
                      </a:pPr>
                      <a:r>
                        <a:rPr sz="1050" spc="-5" dirty="0">
                          <a:latin typeface="Carlito"/>
                          <a:cs typeface="Carlito"/>
                        </a:rPr>
                        <a:t>Une webcam</a:t>
                      </a:r>
                      <a:r>
                        <a:rPr lang="fr-FR" sz="1050" spc="5" dirty="0">
                          <a:latin typeface="Carlito"/>
                          <a:cs typeface="Carlito"/>
                        </a:rPr>
                        <a:t> (optionnel)</a:t>
                      </a:r>
                      <a:br>
                        <a:rPr lang="fr-FR" sz="1050" spc="5" dirty="0">
                          <a:latin typeface="Carlito"/>
                          <a:cs typeface="Carlito"/>
                        </a:rPr>
                      </a:br>
                      <a:endParaRPr lang="fr-FR" sz="1050" spc="5" dirty="0">
                        <a:latin typeface="Carlito"/>
                        <a:cs typeface="Carlito"/>
                      </a:endParaRPr>
                    </a:p>
                    <a:p>
                      <a:pPr marL="285750" indent="-285750">
                        <a:lnSpc>
                          <a:spcPct val="100000"/>
                        </a:lnSpc>
                        <a:spcBef>
                          <a:spcPts val="5"/>
                        </a:spcBef>
                        <a:tabLst>
                          <a:tab pos="85725" algn="l"/>
                          <a:tab pos="179388" algn="l"/>
                        </a:tabLst>
                      </a:pPr>
                      <a:r>
                        <a:rPr lang="fr-FR" sz="1050" b="1" spc="-5" dirty="0">
                          <a:latin typeface="Carlito"/>
                          <a:cs typeface="Carlito"/>
                        </a:rPr>
                        <a:t>Accessibilité personnes en situation de handicap :</a:t>
                      </a:r>
                      <a:endParaRPr lang="fr-FR" sz="1050" spc="-5" dirty="0">
                        <a:latin typeface="Carlito"/>
                        <a:cs typeface="Carlito"/>
                      </a:endParaRPr>
                    </a:p>
                    <a:p>
                      <a:pPr marL="285750" indent="-285750">
                        <a:lnSpc>
                          <a:spcPct val="100000"/>
                        </a:lnSpc>
                        <a:buClr>
                          <a:srgbClr val="E66328"/>
                        </a:buClr>
                        <a:buFont typeface="Wingdings"/>
                        <a:buChar char=""/>
                        <a:tabLst>
                          <a:tab pos="85725" algn="l"/>
                          <a:tab pos="179388" algn="l"/>
                        </a:tabLst>
                      </a:pPr>
                      <a:r>
                        <a:rPr lang="fr-FR" sz="1050" spc="-5" dirty="0">
                          <a:latin typeface="Carlito"/>
                          <a:cs typeface="Carlito"/>
                        </a:rPr>
                        <a:t>Pour tout handicap : nous contacter pour étudier les adaptations possibles</a:t>
                      </a:r>
                      <a:br>
                        <a:rPr lang="fr-FR" sz="1050" spc="-5" dirty="0">
                          <a:latin typeface="Carlito"/>
                          <a:cs typeface="Carlito"/>
                        </a:rPr>
                      </a:br>
                      <a:endParaRPr sz="1050" dirty="0">
                        <a:latin typeface="Carlito"/>
                        <a:cs typeface="Carlito"/>
                      </a:endParaRPr>
                    </a:p>
                  </a:txBody>
                  <a:tcPr marL="0" marR="0" marT="46990" marB="0">
                    <a:lnB w="84581">
                      <a:solidFill>
                        <a:srgbClr val="FFFFFF"/>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568045">
                <a:tc>
                  <a:txBody>
                    <a:bodyPr/>
                    <a:lstStyle/>
                    <a:p>
                      <a:pPr marL="68580" marR="84455">
                        <a:lnSpc>
                          <a:spcPct val="114999"/>
                        </a:lnSpc>
                        <a:spcBef>
                          <a:spcPts val="190"/>
                        </a:spcBef>
                      </a:pPr>
                      <a:r>
                        <a:rPr sz="1000" b="1" spc="-5" dirty="0">
                          <a:solidFill>
                            <a:srgbClr val="FFFFFF"/>
                          </a:solidFill>
                          <a:latin typeface="Carlito"/>
                          <a:cs typeface="Carlito"/>
                        </a:rPr>
                        <a:t>Modalités  de suivi et  </a:t>
                      </a:r>
                      <a:r>
                        <a:rPr sz="1000" b="1" dirty="0">
                          <a:solidFill>
                            <a:srgbClr val="FFFFFF"/>
                          </a:solidFill>
                          <a:latin typeface="Carlito"/>
                          <a:cs typeface="Trebuchet MS"/>
                        </a:rPr>
                        <a:t>d</a:t>
                      </a:r>
                      <a:r>
                        <a:rPr sz="1000" b="1" spc="-5" dirty="0">
                          <a:solidFill>
                            <a:srgbClr val="FFFFFF"/>
                          </a:solidFill>
                          <a:latin typeface="Carlito"/>
                          <a:cs typeface="Trebuchet MS"/>
                        </a:rPr>
                        <a:t>’</a:t>
                      </a:r>
                      <a:r>
                        <a:rPr sz="1000" b="1" dirty="0">
                          <a:solidFill>
                            <a:srgbClr val="FFFFFF"/>
                          </a:solidFill>
                          <a:latin typeface="Carlito"/>
                          <a:cs typeface="Trebuchet MS"/>
                        </a:rPr>
                        <a:t>ass</a:t>
                      </a:r>
                      <a:r>
                        <a:rPr sz="1000" b="1" spc="-10" dirty="0">
                          <a:solidFill>
                            <a:srgbClr val="FFFFFF"/>
                          </a:solidFill>
                          <a:latin typeface="Carlito"/>
                          <a:cs typeface="Trebuchet MS"/>
                        </a:rPr>
                        <a:t>i</a:t>
                      </a:r>
                      <a:r>
                        <a:rPr sz="1000" b="1" dirty="0">
                          <a:solidFill>
                            <a:srgbClr val="FFFFFF"/>
                          </a:solidFill>
                          <a:latin typeface="Carlito"/>
                          <a:cs typeface="Trebuchet MS"/>
                        </a:rPr>
                        <a:t>sta</a:t>
                      </a:r>
                      <a:r>
                        <a:rPr sz="1000" b="1" spc="5" dirty="0">
                          <a:solidFill>
                            <a:srgbClr val="FFFFFF"/>
                          </a:solidFill>
                          <a:latin typeface="Carlito"/>
                          <a:cs typeface="Trebuchet MS"/>
                        </a:rPr>
                        <a:t>n</a:t>
                      </a:r>
                      <a:r>
                        <a:rPr sz="1000" b="1" dirty="0">
                          <a:solidFill>
                            <a:srgbClr val="FFFFFF"/>
                          </a:solidFill>
                          <a:latin typeface="Carlito"/>
                          <a:cs typeface="Trebuchet MS"/>
                        </a:rPr>
                        <a:t>ce</a:t>
                      </a:r>
                      <a:endParaRPr sz="1000">
                        <a:latin typeface="Carlito"/>
                        <a:cs typeface="Trebuchet MS"/>
                      </a:endParaRPr>
                    </a:p>
                  </a:txBody>
                  <a:tcPr marL="0" marR="0" marT="24130" marB="0">
                    <a:lnT w="84581">
                      <a:solidFill>
                        <a:srgbClr val="FFFFFF"/>
                      </a:solidFill>
                      <a:prstDash val="solid"/>
                    </a:lnT>
                    <a:solidFill>
                      <a:srgbClr val="A4A4A4"/>
                    </a:solidFill>
                  </a:tcPr>
                </a:tc>
                <a:tc>
                  <a:txBody>
                    <a:bodyPr/>
                    <a:lstStyle/>
                    <a:p>
                      <a:pPr>
                        <a:lnSpc>
                          <a:spcPct val="100000"/>
                        </a:lnSpc>
                        <a:spcBef>
                          <a:spcPts val="25"/>
                        </a:spcBef>
                      </a:pPr>
                      <a:endParaRPr sz="1000">
                        <a:latin typeface="Carlito"/>
                        <a:cs typeface="Times New Roman"/>
                      </a:endParaRPr>
                    </a:p>
                    <a:p>
                      <a:pPr marL="206375">
                        <a:lnSpc>
                          <a:spcPct val="100000"/>
                        </a:lnSpc>
                      </a:pPr>
                      <a:r>
                        <a:rPr sz="1000" b="1" spc="-5" dirty="0">
                          <a:solidFill>
                            <a:srgbClr val="FFFFFF"/>
                          </a:solidFill>
                          <a:latin typeface="Carlito"/>
                          <a:cs typeface="Carlito"/>
                        </a:rPr>
                        <a:t>Personnes chargées du</a:t>
                      </a:r>
                      <a:r>
                        <a:rPr sz="1000" b="1" spc="-50" dirty="0">
                          <a:solidFill>
                            <a:srgbClr val="FFFFFF"/>
                          </a:solidFill>
                          <a:latin typeface="Carlito"/>
                          <a:cs typeface="Carlito"/>
                        </a:rPr>
                        <a:t> </a:t>
                      </a:r>
                      <a:r>
                        <a:rPr sz="1000" b="1" spc="-5" dirty="0">
                          <a:solidFill>
                            <a:srgbClr val="FFFFFF"/>
                          </a:solidFill>
                          <a:latin typeface="Carlito"/>
                          <a:cs typeface="Carlito"/>
                        </a:rPr>
                        <a:t>suivi</a:t>
                      </a:r>
                      <a:endParaRPr sz="1000">
                        <a:latin typeface="Carlito"/>
                        <a:cs typeface="Carlito"/>
                      </a:endParaRPr>
                    </a:p>
                    <a:p>
                      <a:pPr marL="253365">
                        <a:lnSpc>
                          <a:spcPct val="100000"/>
                        </a:lnSpc>
                        <a:spcBef>
                          <a:spcPts val="185"/>
                        </a:spcBef>
                      </a:pPr>
                      <a:r>
                        <a:rPr sz="1000" b="1" spc="-5" dirty="0">
                          <a:solidFill>
                            <a:srgbClr val="FFFFFF"/>
                          </a:solidFill>
                          <a:latin typeface="Carlito"/>
                          <a:cs typeface="Carlito"/>
                        </a:rPr>
                        <a:t>pédagogique et</a:t>
                      </a:r>
                      <a:r>
                        <a:rPr sz="1000" b="1" spc="-15" dirty="0">
                          <a:solidFill>
                            <a:srgbClr val="FFFFFF"/>
                          </a:solidFill>
                          <a:latin typeface="Carlito"/>
                          <a:cs typeface="Carlito"/>
                        </a:rPr>
                        <a:t> </a:t>
                      </a:r>
                      <a:r>
                        <a:rPr sz="1000" b="1" spc="-5" dirty="0">
                          <a:solidFill>
                            <a:srgbClr val="FFFFFF"/>
                          </a:solidFill>
                          <a:latin typeface="Carlito"/>
                          <a:cs typeface="Carlito"/>
                        </a:rPr>
                        <a:t>technique</a:t>
                      </a:r>
                      <a:endParaRPr sz="1000">
                        <a:latin typeface="Carlito"/>
                        <a:cs typeface="Carlito"/>
                      </a:endParaRPr>
                    </a:p>
                  </a:txBody>
                  <a:tcPr marL="0" marR="0" marT="3175" marB="0">
                    <a:lnT w="84581">
                      <a:solidFill>
                        <a:srgbClr val="FFFFFF"/>
                      </a:solidFill>
                      <a:prstDash val="solid"/>
                    </a:lnT>
                    <a:solidFill>
                      <a:srgbClr val="A4A4A4"/>
                    </a:solidFill>
                  </a:tcPr>
                </a:tc>
                <a:tc>
                  <a:txBody>
                    <a:bodyPr/>
                    <a:lstStyle/>
                    <a:p>
                      <a:pPr>
                        <a:lnSpc>
                          <a:spcPct val="100000"/>
                        </a:lnSpc>
                        <a:spcBef>
                          <a:spcPts val="25"/>
                        </a:spcBef>
                      </a:pPr>
                      <a:endParaRPr sz="1000">
                        <a:latin typeface="Carlito"/>
                        <a:cs typeface="Times New Roman"/>
                      </a:endParaRPr>
                    </a:p>
                    <a:p>
                      <a:pPr algn="ctr">
                        <a:lnSpc>
                          <a:spcPct val="100000"/>
                        </a:lnSpc>
                      </a:pPr>
                      <a:r>
                        <a:rPr sz="1000" b="1" spc="-5" dirty="0">
                          <a:solidFill>
                            <a:srgbClr val="FFFFFF"/>
                          </a:solidFill>
                          <a:latin typeface="Carlito"/>
                          <a:cs typeface="Carlito"/>
                        </a:rPr>
                        <a:t>Moyens à disposition</a:t>
                      </a:r>
                      <a:r>
                        <a:rPr sz="1000" b="1" dirty="0">
                          <a:solidFill>
                            <a:srgbClr val="FFFFFF"/>
                          </a:solidFill>
                          <a:latin typeface="Carlito"/>
                          <a:cs typeface="Carlito"/>
                        </a:rPr>
                        <a:t> </a:t>
                      </a:r>
                      <a:r>
                        <a:rPr sz="1000" b="1" spc="-5" dirty="0">
                          <a:solidFill>
                            <a:srgbClr val="FFFFFF"/>
                          </a:solidFill>
                          <a:latin typeface="Carlito"/>
                          <a:cs typeface="Carlito"/>
                        </a:rPr>
                        <a:t>du</a:t>
                      </a:r>
                      <a:endParaRPr sz="1000">
                        <a:latin typeface="Carlito"/>
                        <a:cs typeface="Carlito"/>
                      </a:endParaRPr>
                    </a:p>
                    <a:p>
                      <a:pPr algn="ctr">
                        <a:lnSpc>
                          <a:spcPct val="100000"/>
                        </a:lnSpc>
                        <a:spcBef>
                          <a:spcPts val="185"/>
                        </a:spcBef>
                      </a:pPr>
                      <a:r>
                        <a:rPr sz="1000" b="1" spc="-5" dirty="0">
                          <a:solidFill>
                            <a:srgbClr val="FFFFFF"/>
                          </a:solidFill>
                          <a:latin typeface="Carlito"/>
                          <a:cs typeface="Carlito"/>
                        </a:rPr>
                        <a:t>stagiaire</a:t>
                      </a:r>
                      <a:endParaRPr sz="1000">
                        <a:latin typeface="Carlito"/>
                        <a:cs typeface="Carlito"/>
                      </a:endParaRPr>
                    </a:p>
                  </a:txBody>
                  <a:tcPr marL="0" marR="0" marT="3175" marB="0">
                    <a:lnT w="84581">
                      <a:solidFill>
                        <a:srgbClr val="FFFFFF"/>
                      </a:solidFill>
                      <a:prstDash val="solid"/>
                    </a:lnT>
                    <a:solidFill>
                      <a:srgbClr val="A4A4A4"/>
                    </a:solidFill>
                  </a:tcPr>
                </a:tc>
                <a:tc>
                  <a:txBody>
                    <a:bodyPr/>
                    <a:lstStyle/>
                    <a:p>
                      <a:pPr>
                        <a:lnSpc>
                          <a:spcPct val="100000"/>
                        </a:lnSpc>
                        <a:spcBef>
                          <a:spcPts val="25"/>
                        </a:spcBef>
                      </a:pPr>
                      <a:endParaRPr sz="1000">
                        <a:latin typeface="Carlito"/>
                        <a:cs typeface="Times New Roman"/>
                      </a:endParaRPr>
                    </a:p>
                    <a:p>
                      <a:pPr marL="83820">
                        <a:lnSpc>
                          <a:spcPct val="100000"/>
                        </a:lnSpc>
                      </a:pPr>
                      <a:r>
                        <a:rPr sz="1000" b="1" spc="-5" dirty="0">
                          <a:solidFill>
                            <a:srgbClr val="FFFFFF"/>
                          </a:solidFill>
                          <a:latin typeface="Carlito"/>
                          <a:cs typeface="Carlito"/>
                        </a:rPr>
                        <a:t>Conditions</a:t>
                      </a:r>
                      <a:endParaRPr sz="1000">
                        <a:latin typeface="Carlito"/>
                        <a:cs typeface="Carlito"/>
                      </a:endParaRPr>
                    </a:p>
                    <a:p>
                      <a:pPr marL="71755">
                        <a:lnSpc>
                          <a:spcPct val="100000"/>
                        </a:lnSpc>
                        <a:spcBef>
                          <a:spcPts val="185"/>
                        </a:spcBef>
                      </a:pPr>
                      <a:r>
                        <a:rPr sz="1000" b="1" spc="-5" dirty="0">
                          <a:solidFill>
                            <a:srgbClr val="FFFFFF"/>
                          </a:solidFill>
                          <a:latin typeface="Carlito"/>
                          <a:cs typeface="Carlito"/>
                        </a:rPr>
                        <a:t>de</a:t>
                      </a:r>
                      <a:r>
                        <a:rPr sz="1000" b="1" spc="-85" dirty="0">
                          <a:solidFill>
                            <a:srgbClr val="FFFFFF"/>
                          </a:solidFill>
                          <a:latin typeface="Carlito"/>
                          <a:cs typeface="Carlito"/>
                        </a:rPr>
                        <a:t> </a:t>
                      </a:r>
                      <a:r>
                        <a:rPr sz="1000" b="1" spc="-5" dirty="0">
                          <a:solidFill>
                            <a:srgbClr val="FFFFFF"/>
                          </a:solidFill>
                          <a:latin typeface="Carlito"/>
                          <a:cs typeface="Carlito"/>
                        </a:rPr>
                        <a:t>réponse</a:t>
                      </a:r>
                      <a:endParaRPr sz="1000">
                        <a:latin typeface="Carlito"/>
                        <a:cs typeface="Carlito"/>
                      </a:endParaRPr>
                    </a:p>
                  </a:txBody>
                  <a:tcPr marL="0" marR="0" marT="3175" marB="0">
                    <a:lnT w="84581">
                      <a:solidFill>
                        <a:srgbClr val="FFFFFF"/>
                      </a:solidFill>
                      <a:prstDash val="solid"/>
                    </a:lnT>
                    <a:solidFill>
                      <a:srgbClr val="A4A4A4"/>
                    </a:solidFill>
                  </a:tcPr>
                </a:tc>
                <a:extLst>
                  <a:ext uri="{0D108BD9-81ED-4DB2-BD59-A6C34878D82A}">
                    <a16:rowId xmlns:a16="http://schemas.microsoft.com/office/drawing/2014/main" val="10001"/>
                  </a:ext>
                </a:extLst>
              </a:tr>
              <a:tr h="525805">
                <a:tc>
                  <a:txBody>
                    <a:bodyPr/>
                    <a:lstStyle/>
                    <a:p>
                      <a:pPr>
                        <a:lnSpc>
                          <a:spcPct val="100000"/>
                        </a:lnSpc>
                        <a:spcBef>
                          <a:spcPts val="40"/>
                        </a:spcBef>
                      </a:pPr>
                      <a:endParaRPr sz="1000" dirty="0">
                        <a:latin typeface="Carlito"/>
                        <a:cs typeface="Times New Roman"/>
                      </a:endParaRPr>
                    </a:p>
                    <a:p>
                      <a:pPr marL="68580">
                        <a:lnSpc>
                          <a:spcPct val="100000"/>
                        </a:lnSpc>
                      </a:pPr>
                      <a:r>
                        <a:rPr sz="1000" spc="-5" dirty="0">
                          <a:latin typeface="Carlito"/>
                          <a:cs typeface="Carlito"/>
                        </a:rPr>
                        <a:t>Mails</a:t>
                      </a:r>
                      <a:endParaRPr sz="1000" dirty="0">
                        <a:latin typeface="Carlito"/>
                        <a:cs typeface="Carlito"/>
                      </a:endParaRPr>
                    </a:p>
                  </a:txBody>
                  <a:tcPr marL="0" marR="0" marT="5080" marB="0">
                    <a:lnL w="6350">
                      <a:solidFill>
                        <a:srgbClr val="A4A4A4"/>
                      </a:solidFill>
                      <a:prstDash val="solid"/>
                    </a:lnL>
                    <a:lnR w="12700">
                      <a:solidFill>
                        <a:srgbClr val="A4A4A4"/>
                      </a:solidFill>
                      <a:prstDash val="solid"/>
                    </a:lnR>
                    <a:lnB w="6350">
                      <a:solidFill>
                        <a:srgbClr val="A4A4A4"/>
                      </a:solidFill>
                      <a:prstDash val="solid"/>
                    </a:lnB>
                    <a:solidFill>
                      <a:srgbClr val="F1F1F1"/>
                    </a:solidFill>
                  </a:tcPr>
                </a:tc>
                <a:tc rowSpan="2">
                  <a:txBody>
                    <a:bodyPr/>
                    <a:lstStyle/>
                    <a:p>
                      <a:pPr>
                        <a:lnSpc>
                          <a:spcPct val="100000"/>
                        </a:lnSpc>
                      </a:pPr>
                      <a:endParaRPr sz="1000" dirty="0">
                        <a:latin typeface="Carlito"/>
                        <a:cs typeface="Times New Roman"/>
                      </a:endParaRPr>
                    </a:p>
                    <a:p>
                      <a:pPr>
                        <a:lnSpc>
                          <a:spcPct val="100000"/>
                        </a:lnSpc>
                      </a:pPr>
                      <a:endParaRPr sz="1000" dirty="0">
                        <a:latin typeface="Carlito"/>
                        <a:cs typeface="Times New Roman"/>
                      </a:endParaRPr>
                    </a:p>
                    <a:p>
                      <a:pPr>
                        <a:lnSpc>
                          <a:spcPct val="100000"/>
                        </a:lnSpc>
                        <a:spcBef>
                          <a:spcPts val="40"/>
                        </a:spcBef>
                      </a:pPr>
                      <a:endParaRPr sz="1000" dirty="0">
                        <a:latin typeface="Carlito"/>
                        <a:cs typeface="Times New Roman"/>
                      </a:endParaRPr>
                    </a:p>
                    <a:p>
                      <a:pPr algn="ctr">
                        <a:lnSpc>
                          <a:spcPct val="100000"/>
                        </a:lnSpc>
                      </a:pPr>
                      <a:r>
                        <a:rPr sz="1000" spc="-10" dirty="0" err="1">
                          <a:latin typeface="Carlito"/>
                          <a:cs typeface="Carlito"/>
                        </a:rPr>
                        <a:t>Formate</a:t>
                      </a:r>
                      <a:r>
                        <a:rPr lang="fr-FR" sz="1000" spc="-10" dirty="0" err="1">
                          <a:latin typeface="Carlito"/>
                          <a:cs typeface="Carlito"/>
                        </a:rPr>
                        <a:t>ur</a:t>
                      </a:r>
                      <a:endParaRPr sz="1000" dirty="0">
                        <a:latin typeface="Carlito"/>
                        <a:cs typeface="Carlito"/>
                      </a:endParaRPr>
                    </a:p>
                  </a:txBody>
                  <a:tcPr marL="0" marR="0" marT="0" marB="0">
                    <a:lnL w="12700">
                      <a:solidFill>
                        <a:srgbClr val="A4A4A4"/>
                      </a:solidFill>
                      <a:prstDash val="solid"/>
                    </a:lnL>
                    <a:lnR w="6350">
                      <a:solidFill>
                        <a:srgbClr val="A4A4A4"/>
                      </a:solidFill>
                      <a:prstDash val="solid"/>
                    </a:lnR>
                    <a:lnB w="6350">
                      <a:solidFill>
                        <a:srgbClr val="A4A4A4"/>
                      </a:solidFill>
                      <a:prstDash val="solid"/>
                    </a:lnB>
                    <a:solidFill>
                      <a:srgbClr val="F1F1F1"/>
                    </a:solidFill>
                  </a:tcPr>
                </a:tc>
                <a:tc>
                  <a:txBody>
                    <a:bodyPr/>
                    <a:lstStyle/>
                    <a:p>
                      <a:pPr algn="ctr">
                        <a:lnSpc>
                          <a:spcPct val="100000"/>
                        </a:lnSpc>
                        <a:spcBef>
                          <a:spcPts val="40"/>
                        </a:spcBef>
                      </a:pPr>
                      <a:r>
                        <a:rPr sz="1000" spc="-5" dirty="0">
                          <a:latin typeface="Carlito"/>
                          <a:cs typeface="Carlito"/>
                        </a:rPr>
                        <a:t>Mail du</a:t>
                      </a:r>
                      <a:r>
                        <a:rPr sz="1000" spc="-35" dirty="0">
                          <a:latin typeface="Carlito"/>
                          <a:cs typeface="Carlito"/>
                        </a:rPr>
                        <a:t> </a:t>
                      </a:r>
                      <a:r>
                        <a:rPr sz="1000" spc="-5" dirty="0">
                          <a:latin typeface="Carlito"/>
                          <a:cs typeface="Carlito"/>
                        </a:rPr>
                        <a:t>formateur</a:t>
                      </a:r>
                      <a:endParaRPr sz="1000" dirty="0">
                        <a:latin typeface="Carlito"/>
                        <a:cs typeface="Carlito"/>
                      </a:endParaRPr>
                    </a:p>
                    <a:p>
                      <a:pPr marL="635" algn="ctr">
                        <a:lnSpc>
                          <a:spcPct val="100000"/>
                        </a:lnSpc>
                        <a:spcBef>
                          <a:spcPts val="180"/>
                        </a:spcBef>
                      </a:pPr>
                      <a:r>
                        <a:rPr sz="1000" dirty="0">
                          <a:latin typeface="Carlito"/>
                          <a:cs typeface="Carlito"/>
                        </a:rPr>
                        <a:t>indiqué </a:t>
                      </a:r>
                      <a:r>
                        <a:rPr sz="1000" spc="-5" dirty="0">
                          <a:latin typeface="Carlito"/>
                          <a:cs typeface="Carlito"/>
                        </a:rPr>
                        <a:t>sur la</a:t>
                      </a:r>
                      <a:r>
                        <a:rPr sz="1000" spc="-60" dirty="0">
                          <a:latin typeface="Carlito"/>
                          <a:cs typeface="Carlito"/>
                        </a:rPr>
                        <a:t> </a:t>
                      </a:r>
                      <a:r>
                        <a:rPr sz="1000" spc="-5" dirty="0">
                          <a:latin typeface="Carlito"/>
                          <a:cs typeface="Carlito"/>
                        </a:rPr>
                        <a:t>plateforme</a:t>
                      </a:r>
                      <a:endParaRPr sz="1000" dirty="0">
                        <a:latin typeface="Carlito"/>
                        <a:cs typeface="Carlito"/>
                      </a:endParaRPr>
                    </a:p>
                    <a:p>
                      <a:pPr marL="1270" algn="ctr">
                        <a:lnSpc>
                          <a:spcPct val="100000"/>
                        </a:lnSpc>
                        <a:spcBef>
                          <a:spcPts val="180"/>
                        </a:spcBef>
                      </a:pPr>
                      <a:r>
                        <a:rPr sz="1000" spc="-5" dirty="0">
                          <a:latin typeface="Carlito"/>
                          <a:cs typeface="Carlito"/>
                        </a:rPr>
                        <a:t>de formation</a:t>
                      </a:r>
                      <a:r>
                        <a:rPr sz="1000" spc="-20" dirty="0">
                          <a:latin typeface="Carlito"/>
                          <a:cs typeface="Carlito"/>
                        </a:rPr>
                        <a:t> </a:t>
                      </a:r>
                      <a:r>
                        <a:rPr lang="fr-FR" sz="1000" spc="-5" dirty="0" err="1">
                          <a:latin typeface="Carlito"/>
                          <a:cs typeface="Carlito"/>
                        </a:rPr>
                        <a:t>Ypia</a:t>
                      </a:r>
                      <a:endParaRPr sz="1000" dirty="0">
                        <a:latin typeface="Carlito"/>
                        <a:cs typeface="Carlito"/>
                      </a:endParaRPr>
                    </a:p>
                  </a:txBody>
                  <a:tcPr marL="0" marR="0" marT="5080" marB="0">
                    <a:lnL w="6350">
                      <a:solidFill>
                        <a:srgbClr val="A4A4A4"/>
                      </a:solidFill>
                      <a:prstDash val="solid"/>
                    </a:lnL>
                    <a:lnR w="6350">
                      <a:solidFill>
                        <a:srgbClr val="A4A4A4"/>
                      </a:solidFill>
                      <a:prstDash val="solid"/>
                    </a:lnR>
                    <a:lnB w="6350">
                      <a:solidFill>
                        <a:srgbClr val="A4A4A4"/>
                      </a:solidFill>
                      <a:prstDash val="solid"/>
                    </a:lnB>
                    <a:solidFill>
                      <a:srgbClr val="F1F1F1"/>
                    </a:solidFill>
                  </a:tcPr>
                </a:tc>
                <a:tc rowSpan="4">
                  <a:txBody>
                    <a:bodyPr/>
                    <a:lstStyle/>
                    <a:p>
                      <a:pPr>
                        <a:lnSpc>
                          <a:spcPct val="100000"/>
                        </a:lnSpc>
                      </a:pPr>
                      <a:endParaRPr sz="1000" dirty="0">
                        <a:latin typeface="Carlito"/>
                        <a:cs typeface="Times New Roman"/>
                      </a:endParaRPr>
                    </a:p>
                    <a:p>
                      <a:pPr>
                        <a:lnSpc>
                          <a:spcPct val="100000"/>
                        </a:lnSpc>
                      </a:pPr>
                      <a:endParaRPr sz="1000" dirty="0">
                        <a:latin typeface="Carlito"/>
                        <a:cs typeface="Times New Roman"/>
                      </a:endParaRPr>
                    </a:p>
                    <a:p>
                      <a:pPr>
                        <a:lnSpc>
                          <a:spcPct val="100000"/>
                        </a:lnSpc>
                        <a:spcBef>
                          <a:spcPts val="35"/>
                        </a:spcBef>
                      </a:pPr>
                      <a:endParaRPr sz="1000" dirty="0">
                        <a:latin typeface="Carlito"/>
                        <a:cs typeface="Times New Roman"/>
                      </a:endParaRPr>
                    </a:p>
                    <a:p>
                      <a:pPr marL="109855" marR="102870" indent="-635" algn="ctr">
                        <a:lnSpc>
                          <a:spcPct val="114999"/>
                        </a:lnSpc>
                      </a:pPr>
                      <a:r>
                        <a:rPr sz="1000" dirty="0">
                          <a:latin typeface="Carlito"/>
                          <a:cs typeface="Carlito"/>
                        </a:rPr>
                        <a:t>R</a:t>
                      </a:r>
                      <a:r>
                        <a:rPr sz="1000" spc="-5" dirty="0">
                          <a:latin typeface="Carlito"/>
                          <a:cs typeface="Carlito"/>
                        </a:rPr>
                        <a:t>é</a:t>
                      </a:r>
                      <a:r>
                        <a:rPr sz="1000" dirty="0">
                          <a:latin typeface="Carlito"/>
                          <a:cs typeface="Carlito"/>
                        </a:rPr>
                        <a:t>pon</a:t>
                      </a:r>
                      <a:r>
                        <a:rPr sz="1000" spc="-10" dirty="0">
                          <a:latin typeface="Carlito"/>
                          <a:cs typeface="Carlito"/>
                        </a:rPr>
                        <a:t>s</a:t>
                      </a:r>
                      <a:r>
                        <a:rPr sz="1000" dirty="0">
                          <a:latin typeface="Carlito"/>
                          <a:cs typeface="Carlito"/>
                        </a:rPr>
                        <a:t>e </a:t>
                      </a:r>
                      <a:r>
                        <a:rPr sz="1000" spc="-5" dirty="0">
                          <a:latin typeface="Carlito"/>
                          <a:cs typeface="Carlito"/>
                        </a:rPr>
                        <a:t>e</a:t>
                      </a:r>
                      <a:r>
                        <a:rPr sz="1000" dirty="0">
                          <a:latin typeface="Carlito"/>
                          <a:cs typeface="Carlito"/>
                        </a:rPr>
                        <a:t>n 48h </a:t>
                      </a:r>
                      <a:r>
                        <a:rPr sz="1000" spc="-5" dirty="0">
                          <a:latin typeface="Carlito"/>
                          <a:cs typeface="Carlito"/>
                        </a:rPr>
                        <a:t>m</a:t>
                      </a:r>
                      <a:r>
                        <a:rPr sz="1000" dirty="0">
                          <a:latin typeface="Carlito"/>
                          <a:cs typeface="Carlito"/>
                        </a:rPr>
                        <a:t>axi</a:t>
                      </a:r>
                      <a:r>
                        <a:rPr sz="1000" spc="-5" dirty="0">
                          <a:latin typeface="Carlito"/>
                          <a:cs typeface="Carlito"/>
                        </a:rPr>
                        <a:t>m</a:t>
                      </a:r>
                      <a:r>
                        <a:rPr sz="1000" dirty="0">
                          <a:latin typeface="Carlito"/>
                          <a:cs typeface="Carlito"/>
                        </a:rPr>
                        <a:t>um </a:t>
                      </a:r>
                      <a:r>
                        <a:rPr sz="1000" spc="-5" dirty="0">
                          <a:latin typeface="Carlito"/>
                          <a:cs typeface="Carlito"/>
                        </a:rPr>
                        <a:t>(</a:t>
                      </a:r>
                      <a:r>
                        <a:rPr sz="1000" dirty="0">
                          <a:latin typeface="Carlito"/>
                          <a:cs typeface="Carlito"/>
                        </a:rPr>
                        <a:t>hors </a:t>
                      </a:r>
                      <a:r>
                        <a:rPr sz="1000" spc="-5" dirty="0">
                          <a:latin typeface="Carlito"/>
                          <a:cs typeface="Carlito"/>
                        </a:rPr>
                        <a:t>wee</a:t>
                      </a:r>
                      <a:r>
                        <a:rPr sz="1000" dirty="0">
                          <a:latin typeface="Carlito"/>
                          <a:cs typeface="Carlito"/>
                        </a:rPr>
                        <a:t>kend)</a:t>
                      </a:r>
                    </a:p>
                  </a:txBody>
                  <a:tcPr marL="0" marR="0" marT="0" marB="0">
                    <a:lnL w="6350">
                      <a:solidFill>
                        <a:srgbClr val="A4A4A4"/>
                      </a:solidFill>
                      <a:prstDash val="solid"/>
                    </a:lnL>
                    <a:lnR w="6350">
                      <a:solidFill>
                        <a:srgbClr val="A4A4A4"/>
                      </a:solidFill>
                      <a:prstDash val="solid"/>
                    </a:lnR>
                    <a:lnB w="6350">
                      <a:solidFill>
                        <a:srgbClr val="A4A4A4"/>
                      </a:solidFill>
                      <a:prstDash val="solid"/>
                    </a:lnB>
                    <a:solidFill>
                      <a:srgbClr val="F1F1F1"/>
                    </a:solidFill>
                  </a:tcPr>
                </a:tc>
                <a:extLst>
                  <a:ext uri="{0D108BD9-81ED-4DB2-BD59-A6C34878D82A}">
                    <a16:rowId xmlns:a16="http://schemas.microsoft.com/office/drawing/2014/main" val="10002"/>
                  </a:ext>
                </a:extLst>
              </a:tr>
              <a:tr h="525754">
                <a:tc>
                  <a:txBody>
                    <a:bodyPr/>
                    <a:lstStyle/>
                    <a:p>
                      <a:pPr marL="68580">
                        <a:lnSpc>
                          <a:spcPct val="100000"/>
                        </a:lnSpc>
                        <a:spcBef>
                          <a:spcPts val="40"/>
                        </a:spcBef>
                      </a:pPr>
                      <a:r>
                        <a:rPr sz="1000" spc="-10" dirty="0">
                          <a:latin typeface="Carlito"/>
                          <a:cs typeface="Carlito"/>
                        </a:rPr>
                        <a:t>Classes</a:t>
                      </a:r>
                      <a:endParaRPr sz="1000" dirty="0">
                        <a:latin typeface="Carlito"/>
                        <a:cs typeface="Carlito"/>
                      </a:endParaRPr>
                    </a:p>
                    <a:p>
                      <a:pPr marL="68580" marR="86360">
                        <a:lnSpc>
                          <a:spcPct val="114999"/>
                        </a:lnSpc>
                      </a:pPr>
                      <a:r>
                        <a:rPr sz="1000" spc="-5" dirty="0">
                          <a:latin typeface="Carlito"/>
                          <a:cs typeface="Carlito"/>
                        </a:rPr>
                        <a:t>virtuelles</a:t>
                      </a:r>
                      <a:r>
                        <a:rPr sz="1000" spc="-60" dirty="0">
                          <a:latin typeface="Carlito"/>
                          <a:cs typeface="Carlito"/>
                        </a:rPr>
                        <a:t> </a:t>
                      </a:r>
                      <a:r>
                        <a:rPr sz="1000" spc="-5" dirty="0">
                          <a:latin typeface="Carlito"/>
                          <a:cs typeface="Carlito"/>
                        </a:rPr>
                        <a:t>du  parcours</a:t>
                      </a:r>
                      <a:endParaRPr sz="1000" dirty="0">
                        <a:latin typeface="Carlito"/>
                        <a:cs typeface="Carlito"/>
                      </a:endParaRPr>
                    </a:p>
                  </a:txBody>
                  <a:tcPr marL="0" marR="0" marT="5080" marB="0">
                    <a:lnL w="6350">
                      <a:solidFill>
                        <a:srgbClr val="A4A4A4"/>
                      </a:solidFill>
                      <a:prstDash val="solid"/>
                    </a:lnL>
                    <a:lnR w="12700">
                      <a:solidFill>
                        <a:srgbClr val="A4A4A4"/>
                      </a:solidFill>
                      <a:prstDash val="solid"/>
                    </a:lnR>
                    <a:lnT w="6350">
                      <a:solidFill>
                        <a:srgbClr val="A4A4A4"/>
                      </a:solidFill>
                      <a:prstDash val="solid"/>
                    </a:lnT>
                    <a:lnB w="6350">
                      <a:solidFill>
                        <a:srgbClr val="A4A4A4"/>
                      </a:solidFill>
                      <a:prstDash val="solid"/>
                    </a:lnB>
                    <a:solidFill>
                      <a:srgbClr val="F1F1F1"/>
                    </a:solidFill>
                  </a:tcPr>
                </a:tc>
                <a:tc vMerge="1">
                  <a:txBody>
                    <a:bodyPr/>
                    <a:lstStyle/>
                    <a:p>
                      <a:endParaRPr/>
                    </a:p>
                  </a:txBody>
                  <a:tcPr marL="0" marR="0" marT="0" marB="0">
                    <a:lnL w="12700">
                      <a:solidFill>
                        <a:srgbClr val="A4A4A4"/>
                      </a:solidFill>
                      <a:prstDash val="solid"/>
                    </a:lnL>
                    <a:lnR w="6350">
                      <a:solidFill>
                        <a:srgbClr val="A4A4A4"/>
                      </a:solidFill>
                      <a:prstDash val="solid"/>
                    </a:lnR>
                    <a:lnB w="6350">
                      <a:solidFill>
                        <a:srgbClr val="A4A4A4"/>
                      </a:solidFill>
                      <a:prstDash val="solid"/>
                    </a:lnB>
                    <a:solidFill>
                      <a:srgbClr val="F1F1F1"/>
                    </a:solidFill>
                  </a:tcPr>
                </a:tc>
                <a:tc>
                  <a:txBody>
                    <a:bodyPr/>
                    <a:lstStyle/>
                    <a:p>
                      <a:pPr marL="1905" algn="ctr">
                        <a:lnSpc>
                          <a:spcPct val="100000"/>
                        </a:lnSpc>
                        <a:spcBef>
                          <a:spcPts val="730"/>
                        </a:spcBef>
                      </a:pPr>
                      <a:r>
                        <a:rPr sz="1000" spc="-5" dirty="0">
                          <a:latin typeface="Carlito"/>
                          <a:cs typeface="Carlito"/>
                        </a:rPr>
                        <a:t>Accès via la</a:t>
                      </a:r>
                      <a:r>
                        <a:rPr sz="1000" spc="-25" dirty="0">
                          <a:latin typeface="Carlito"/>
                          <a:cs typeface="Carlito"/>
                        </a:rPr>
                        <a:t> </a:t>
                      </a:r>
                      <a:r>
                        <a:rPr sz="1000" spc="-5" dirty="0">
                          <a:latin typeface="Carlito"/>
                          <a:cs typeface="Carlito"/>
                        </a:rPr>
                        <a:t>plateforme</a:t>
                      </a:r>
                      <a:endParaRPr sz="1000" dirty="0">
                        <a:latin typeface="Carlito"/>
                        <a:cs typeface="Carlito"/>
                      </a:endParaRPr>
                    </a:p>
                    <a:p>
                      <a:pPr marL="1270" algn="ctr">
                        <a:lnSpc>
                          <a:spcPct val="100000"/>
                        </a:lnSpc>
                        <a:spcBef>
                          <a:spcPts val="180"/>
                        </a:spcBef>
                      </a:pPr>
                      <a:r>
                        <a:rPr sz="1000" spc="-5" dirty="0">
                          <a:latin typeface="Carlito"/>
                          <a:cs typeface="Carlito"/>
                        </a:rPr>
                        <a:t>de formation</a:t>
                      </a:r>
                      <a:r>
                        <a:rPr sz="1000" spc="-25" dirty="0">
                          <a:latin typeface="Carlito"/>
                          <a:cs typeface="Carlito"/>
                        </a:rPr>
                        <a:t> </a:t>
                      </a:r>
                      <a:r>
                        <a:rPr lang="fr-FR" sz="1000" spc="-5" dirty="0" err="1">
                          <a:latin typeface="Carlito"/>
                          <a:cs typeface="Carlito"/>
                        </a:rPr>
                        <a:t>Ypia</a:t>
                      </a:r>
                      <a:endParaRPr sz="1000" dirty="0">
                        <a:latin typeface="Carlito"/>
                        <a:cs typeface="Carlito"/>
                      </a:endParaRPr>
                    </a:p>
                  </a:txBody>
                  <a:tcPr marL="0" marR="0" marT="92710" marB="0">
                    <a:lnL w="6350">
                      <a:solidFill>
                        <a:srgbClr val="A4A4A4"/>
                      </a:solidFill>
                      <a:prstDash val="solid"/>
                    </a:lnL>
                    <a:lnR w="6350">
                      <a:solidFill>
                        <a:srgbClr val="A4A4A4"/>
                      </a:solidFill>
                      <a:prstDash val="solid"/>
                    </a:lnR>
                    <a:lnT w="6350">
                      <a:solidFill>
                        <a:srgbClr val="A4A4A4"/>
                      </a:solidFill>
                      <a:prstDash val="solid"/>
                    </a:lnT>
                    <a:lnB w="6350">
                      <a:solidFill>
                        <a:srgbClr val="A4A4A4"/>
                      </a:solidFill>
                      <a:prstDash val="solid"/>
                    </a:lnB>
                    <a:solidFill>
                      <a:srgbClr val="F1F1F1"/>
                    </a:solidFill>
                  </a:tcPr>
                </a:tc>
                <a:tc vMerge="1">
                  <a:txBody>
                    <a:bodyPr/>
                    <a:lstStyle/>
                    <a:p>
                      <a:endParaRPr/>
                    </a:p>
                  </a:txBody>
                  <a:tcPr marL="0" marR="0" marT="0" marB="0">
                    <a:lnL w="6350">
                      <a:solidFill>
                        <a:srgbClr val="A4A4A4"/>
                      </a:solidFill>
                      <a:prstDash val="solid"/>
                    </a:lnL>
                    <a:lnR w="6350">
                      <a:solidFill>
                        <a:srgbClr val="A4A4A4"/>
                      </a:solidFill>
                      <a:prstDash val="solid"/>
                    </a:lnR>
                    <a:lnB w="6350">
                      <a:solidFill>
                        <a:srgbClr val="A4A4A4"/>
                      </a:solidFill>
                      <a:prstDash val="solid"/>
                    </a:lnB>
                    <a:solidFill>
                      <a:srgbClr val="F1F1F1"/>
                    </a:solidFill>
                  </a:tcPr>
                </a:tc>
                <a:extLst>
                  <a:ext uri="{0D108BD9-81ED-4DB2-BD59-A6C34878D82A}">
                    <a16:rowId xmlns:a16="http://schemas.microsoft.com/office/drawing/2014/main" val="10003"/>
                  </a:ext>
                </a:extLst>
              </a:tr>
              <a:tr h="377977">
                <a:tc>
                  <a:txBody>
                    <a:bodyPr/>
                    <a:lstStyle/>
                    <a:p>
                      <a:pPr marL="68580">
                        <a:lnSpc>
                          <a:spcPct val="100000"/>
                        </a:lnSpc>
                        <a:spcBef>
                          <a:spcPts val="840"/>
                        </a:spcBef>
                      </a:pPr>
                      <a:r>
                        <a:rPr sz="1000" spc="-5" dirty="0">
                          <a:latin typeface="Carlito"/>
                          <a:cs typeface="Carlito"/>
                        </a:rPr>
                        <a:t>Mails</a:t>
                      </a:r>
                      <a:endParaRPr sz="1000" dirty="0">
                        <a:latin typeface="Carlito"/>
                        <a:cs typeface="Carlito"/>
                      </a:endParaRPr>
                    </a:p>
                  </a:txBody>
                  <a:tcPr marL="0" marR="0" marT="106680" marB="0">
                    <a:lnL w="6350">
                      <a:solidFill>
                        <a:srgbClr val="A4A4A4"/>
                      </a:solidFill>
                      <a:prstDash val="solid"/>
                    </a:lnL>
                    <a:lnR w="12700">
                      <a:solidFill>
                        <a:srgbClr val="A4A4A4"/>
                      </a:solidFill>
                      <a:prstDash val="solid"/>
                    </a:lnR>
                    <a:lnT w="6350">
                      <a:solidFill>
                        <a:srgbClr val="A4A4A4"/>
                      </a:solidFill>
                      <a:prstDash val="solid"/>
                    </a:lnT>
                    <a:lnB w="6350">
                      <a:solidFill>
                        <a:srgbClr val="A4A4A4"/>
                      </a:solidFill>
                      <a:prstDash val="solid"/>
                    </a:lnB>
                    <a:solidFill>
                      <a:srgbClr val="F1F1F1"/>
                    </a:solidFill>
                  </a:tcPr>
                </a:tc>
                <a:tc rowSpan="2">
                  <a:txBody>
                    <a:bodyPr/>
                    <a:lstStyle/>
                    <a:p>
                      <a:pPr algn="ctr">
                        <a:lnSpc>
                          <a:spcPct val="100000"/>
                        </a:lnSpc>
                        <a:spcBef>
                          <a:spcPts val="40"/>
                        </a:spcBef>
                      </a:pPr>
                      <a:r>
                        <a:rPr lang="fr-FR" sz="1000" spc="-45" dirty="0">
                          <a:latin typeface="Carlito"/>
                          <a:cs typeface="Arial"/>
                        </a:rPr>
                        <a:t>Assistance administrative et technique</a:t>
                      </a:r>
                      <a:endParaRPr sz="1000" dirty="0">
                        <a:latin typeface="Carlito"/>
                        <a:cs typeface="Carlito"/>
                      </a:endParaRPr>
                    </a:p>
                  </a:txBody>
                  <a:tcPr marL="0" marR="0" marT="5080" marB="0">
                    <a:lnL w="12700">
                      <a:solidFill>
                        <a:srgbClr val="A4A4A4"/>
                      </a:solidFill>
                      <a:prstDash val="solid"/>
                    </a:lnL>
                    <a:lnR w="6350">
                      <a:solidFill>
                        <a:srgbClr val="A4A4A4"/>
                      </a:solidFill>
                      <a:prstDash val="solid"/>
                    </a:lnR>
                    <a:lnT w="6350">
                      <a:solidFill>
                        <a:srgbClr val="A4A4A4"/>
                      </a:solidFill>
                      <a:prstDash val="solid"/>
                    </a:lnT>
                    <a:lnB w="6350">
                      <a:solidFill>
                        <a:srgbClr val="A4A4A4"/>
                      </a:solidFill>
                      <a:prstDash val="solid"/>
                    </a:lnB>
                    <a:solidFill>
                      <a:srgbClr val="F1F1F1"/>
                    </a:solidFill>
                  </a:tcPr>
                </a:tc>
                <a:tc>
                  <a:txBody>
                    <a:bodyPr/>
                    <a:lstStyle/>
                    <a:p>
                      <a:pPr marL="156210">
                        <a:lnSpc>
                          <a:spcPct val="100000"/>
                        </a:lnSpc>
                        <a:spcBef>
                          <a:spcPts val="840"/>
                        </a:spcBef>
                      </a:pPr>
                      <a:r>
                        <a:rPr lang="fr-FR" sz="1000" spc="-5" dirty="0">
                          <a:latin typeface="Carlito"/>
                          <a:cs typeface="Carlito"/>
                          <a:hlinkClick r:id="rId3"/>
                        </a:rPr>
                        <a:t>info@ypia.fr</a:t>
                      </a:r>
                      <a:endParaRPr lang="fr-FR" sz="1000" spc="-5" dirty="0">
                        <a:latin typeface="Carlito"/>
                        <a:cs typeface="Carlito"/>
                      </a:endParaRPr>
                    </a:p>
                    <a:p>
                      <a:pPr marL="156210">
                        <a:lnSpc>
                          <a:spcPct val="100000"/>
                        </a:lnSpc>
                        <a:spcBef>
                          <a:spcPts val="840"/>
                        </a:spcBef>
                      </a:pPr>
                      <a:endParaRPr sz="1000" dirty="0">
                        <a:latin typeface="Carlito"/>
                        <a:cs typeface="Carlito"/>
                      </a:endParaRPr>
                    </a:p>
                  </a:txBody>
                  <a:tcPr marL="0" marR="0" marT="106680" marB="0">
                    <a:lnL w="6350">
                      <a:solidFill>
                        <a:srgbClr val="A4A4A4"/>
                      </a:solidFill>
                      <a:prstDash val="solid"/>
                    </a:lnL>
                    <a:lnR w="6350">
                      <a:solidFill>
                        <a:srgbClr val="A4A4A4"/>
                      </a:solidFill>
                      <a:prstDash val="solid"/>
                    </a:lnR>
                    <a:lnT w="6350">
                      <a:solidFill>
                        <a:srgbClr val="A4A4A4"/>
                      </a:solidFill>
                      <a:prstDash val="solid"/>
                    </a:lnT>
                    <a:lnB w="6350">
                      <a:solidFill>
                        <a:srgbClr val="A4A4A4"/>
                      </a:solidFill>
                      <a:prstDash val="solid"/>
                    </a:lnB>
                    <a:solidFill>
                      <a:srgbClr val="F1F1F1"/>
                    </a:solidFill>
                  </a:tcPr>
                </a:tc>
                <a:tc vMerge="1">
                  <a:txBody>
                    <a:bodyPr/>
                    <a:lstStyle/>
                    <a:p>
                      <a:endParaRPr/>
                    </a:p>
                  </a:txBody>
                  <a:tcPr marL="0" marR="0" marT="0" marB="0">
                    <a:lnL w="6350">
                      <a:solidFill>
                        <a:srgbClr val="A4A4A4"/>
                      </a:solidFill>
                      <a:prstDash val="solid"/>
                    </a:lnL>
                    <a:lnR w="6350">
                      <a:solidFill>
                        <a:srgbClr val="A4A4A4"/>
                      </a:solidFill>
                      <a:prstDash val="solid"/>
                    </a:lnR>
                    <a:lnB w="6350">
                      <a:solidFill>
                        <a:srgbClr val="A4A4A4"/>
                      </a:solidFill>
                      <a:prstDash val="solid"/>
                    </a:lnB>
                    <a:solidFill>
                      <a:srgbClr val="F1F1F1"/>
                    </a:solidFill>
                  </a:tcPr>
                </a:tc>
                <a:extLst>
                  <a:ext uri="{0D108BD9-81ED-4DB2-BD59-A6C34878D82A}">
                    <a16:rowId xmlns:a16="http://schemas.microsoft.com/office/drawing/2014/main" val="10004"/>
                  </a:ext>
                </a:extLst>
              </a:tr>
              <a:tr h="498322">
                <a:tc>
                  <a:txBody>
                    <a:bodyPr/>
                    <a:lstStyle/>
                    <a:p>
                      <a:pPr>
                        <a:lnSpc>
                          <a:spcPct val="100000"/>
                        </a:lnSpc>
                        <a:spcBef>
                          <a:spcPts val="50"/>
                        </a:spcBef>
                      </a:pPr>
                      <a:endParaRPr sz="1100">
                        <a:latin typeface="Times New Roman"/>
                        <a:cs typeface="Times New Roman"/>
                      </a:endParaRPr>
                    </a:p>
                    <a:p>
                      <a:pPr marL="68580">
                        <a:lnSpc>
                          <a:spcPct val="100000"/>
                        </a:lnSpc>
                      </a:pPr>
                      <a:r>
                        <a:rPr sz="1000" spc="-5" dirty="0">
                          <a:latin typeface="Carlito"/>
                          <a:cs typeface="Carlito"/>
                        </a:rPr>
                        <a:t>Téléphone</a:t>
                      </a:r>
                      <a:endParaRPr sz="1000">
                        <a:latin typeface="Carlito"/>
                        <a:cs typeface="Carlito"/>
                      </a:endParaRPr>
                    </a:p>
                  </a:txBody>
                  <a:tcPr marL="0" marR="0" marT="6350" marB="0">
                    <a:lnL w="6350">
                      <a:solidFill>
                        <a:srgbClr val="A4A4A4"/>
                      </a:solidFill>
                      <a:prstDash val="solid"/>
                    </a:lnL>
                    <a:lnR w="12700">
                      <a:solidFill>
                        <a:srgbClr val="A4A4A4"/>
                      </a:solidFill>
                      <a:prstDash val="solid"/>
                    </a:lnR>
                    <a:lnT w="6350">
                      <a:solidFill>
                        <a:srgbClr val="A4A4A4"/>
                      </a:solidFill>
                      <a:prstDash val="solid"/>
                    </a:lnT>
                    <a:lnB w="6350">
                      <a:solidFill>
                        <a:srgbClr val="A4A4A4"/>
                      </a:solidFill>
                      <a:prstDash val="solid"/>
                    </a:lnB>
                    <a:solidFill>
                      <a:srgbClr val="F1F1F1"/>
                    </a:solidFill>
                  </a:tcPr>
                </a:tc>
                <a:tc vMerge="1">
                  <a:txBody>
                    <a:bodyPr/>
                    <a:lstStyle/>
                    <a:p>
                      <a:endParaRPr/>
                    </a:p>
                  </a:txBody>
                  <a:tcPr marL="0" marR="0" marT="5080" marB="0">
                    <a:lnL w="12700">
                      <a:solidFill>
                        <a:srgbClr val="A4A4A4"/>
                      </a:solidFill>
                      <a:prstDash val="solid"/>
                    </a:lnL>
                    <a:lnR w="6350">
                      <a:solidFill>
                        <a:srgbClr val="A4A4A4"/>
                      </a:solidFill>
                      <a:prstDash val="solid"/>
                    </a:lnR>
                    <a:lnT w="6350">
                      <a:solidFill>
                        <a:srgbClr val="A4A4A4"/>
                      </a:solidFill>
                      <a:prstDash val="solid"/>
                    </a:lnT>
                    <a:lnB w="6350">
                      <a:solidFill>
                        <a:srgbClr val="A4A4A4"/>
                      </a:solidFill>
                      <a:prstDash val="solid"/>
                    </a:lnB>
                    <a:solidFill>
                      <a:srgbClr val="F1F1F1"/>
                    </a:solidFill>
                  </a:tcPr>
                </a:tc>
                <a:tc>
                  <a:txBody>
                    <a:bodyPr/>
                    <a:lstStyle/>
                    <a:p>
                      <a:pPr marL="344805" marR="224154" indent="-111760">
                        <a:lnSpc>
                          <a:spcPct val="114999"/>
                        </a:lnSpc>
                        <a:spcBef>
                          <a:spcPts val="445"/>
                        </a:spcBef>
                      </a:pPr>
                      <a:r>
                        <a:rPr lang="fr-FR" sz="1050" spc="-55" dirty="0">
                          <a:latin typeface="Carlito"/>
                          <a:cs typeface="Arial"/>
                        </a:rPr>
                        <a:t>Tél : 06 13 44 61 11</a:t>
                      </a:r>
                      <a:endParaRPr sz="1050" dirty="0">
                        <a:latin typeface="Carlito"/>
                        <a:cs typeface="Carlito"/>
                      </a:endParaRPr>
                    </a:p>
                  </a:txBody>
                  <a:tcPr marL="0" marR="0" marT="56515" marB="0">
                    <a:lnL w="6350">
                      <a:solidFill>
                        <a:srgbClr val="A4A4A4"/>
                      </a:solidFill>
                      <a:prstDash val="solid"/>
                    </a:lnL>
                    <a:lnR w="6350">
                      <a:solidFill>
                        <a:srgbClr val="A4A4A4"/>
                      </a:solidFill>
                      <a:prstDash val="solid"/>
                    </a:lnR>
                    <a:lnT w="6350">
                      <a:solidFill>
                        <a:srgbClr val="A4A4A4"/>
                      </a:solidFill>
                      <a:prstDash val="solid"/>
                    </a:lnT>
                    <a:lnB w="6350">
                      <a:solidFill>
                        <a:srgbClr val="A4A4A4"/>
                      </a:solidFill>
                      <a:prstDash val="solid"/>
                    </a:lnB>
                    <a:solidFill>
                      <a:srgbClr val="F1F1F1"/>
                    </a:solidFill>
                  </a:tcPr>
                </a:tc>
                <a:tc vMerge="1">
                  <a:txBody>
                    <a:bodyPr/>
                    <a:lstStyle/>
                    <a:p>
                      <a:endParaRPr/>
                    </a:p>
                  </a:txBody>
                  <a:tcPr marL="0" marR="0" marT="0" marB="0">
                    <a:lnL w="6350">
                      <a:solidFill>
                        <a:srgbClr val="A4A4A4"/>
                      </a:solidFill>
                      <a:prstDash val="solid"/>
                    </a:lnL>
                    <a:lnR w="6350">
                      <a:solidFill>
                        <a:srgbClr val="A4A4A4"/>
                      </a:solidFill>
                      <a:prstDash val="solid"/>
                    </a:lnR>
                    <a:lnB w="6350">
                      <a:solidFill>
                        <a:srgbClr val="A4A4A4"/>
                      </a:solidFill>
                      <a:prstDash val="solid"/>
                    </a:lnB>
                    <a:solidFill>
                      <a:srgbClr val="F1F1F1"/>
                    </a:solidFill>
                  </a:tcPr>
                </a:tc>
                <a:extLst>
                  <a:ext uri="{0D108BD9-81ED-4DB2-BD59-A6C34878D82A}">
                    <a16:rowId xmlns:a16="http://schemas.microsoft.com/office/drawing/2014/main" val="10005"/>
                  </a:ext>
                </a:extLst>
              </a:tr>
            </a:tbl>
          </a:graphicData>
        </a:graphic>
      </p:graphicFrame>
      <p:sp>
        <p:nvSpPr>
          <p:cNvPr id="9" name="Espace réservé du numéro de diapositive 8">
            <a:extLst>
              <a:ext uri="{FF2B5EF4-FFF2-40B4-BE49-F238E27FC236}">
                <a16:creationId xmlns:a16="http://schemas.microsoft.com/office/drawing/2014/main" id="{A3D742E3-4ECD-2C93-DD3E-4FA4F939A294}"/>
              </a:ext>
            </a:extLst>
          </p:cNvPr>
          <p:cNvSpPr>
            <a:spLocks noGrp="1"/>
          </p:cNvSpPr>
          <p:nvPr>
            <p:ph type="sldNum" sz="quarter" idx="7"/>
          </p:nvPr>
        </p:nvSpPr>
        <p:spPr/>
        <p:txBody>
          <a:bodyPr/>
          <a:lstStyle/>
          <a:p>
            <a:fld id="{B6F15528-21DE-4FAA-801E-634DDDAF4B2B}" type="slidenum">
              <a:rPr lang="fr-FR" smtClean="0"/>
              <a:t>4</a:t>
            </a:fld>
            <a:endParaRPr lang="fr-FR" dirty="0"/>
          </a:p>
        </p:txBody>
      </p:sp>
      <p:sp>
        <p:nvSpPr>
          <p:cNvPr id="3" name="Espace réservé du pied de page 7">
            <a:extLst>
              <a:ext uri="{FF2B5EF4-FFF2-40B4-BE49-F238E27FC236}">
                <a16:creationId xmlns:a16="http://schemas.microsoft.com/office/drawing/2014/main" id="{93423D44-D426-3562-972F-61E6AE4C8E01}"/>
              </a:ext>
            </a:extLst>
          </p:cNvPr>
          <p:cNvSpPr txBox="1">
            <a:spLocks/>
          </p:cNvSpPr>
          <p:nvPr/>
        </p:nvSpPr>
        <p:spPr>
          <a:xfrm>
            <a:off x="0" y="6377940"/>
            <a:ext cx="12192000" cy="353943"/>
          </a:xfrm>
          <a:prstGeom prst="rect">
            <a:avLst/>
          </a:prstGeom>
        </p:spPr>
        <p:txBody>
          <a:bodyPr wrap="square" lIns="0" tIns="0" rIns="0" bIns="0">
            <a:spAutoFit/>
          </a:bodyPr>
          <a:lstStyle>
            <a:defPPr>
              <a:defRPr lang="fr-FR"/>
            </a:defPPr>
            <a:lvl1pPr marL="0" algn="ctr" defTabSz="914400" rtl="0" eaLnBrk="1" latinLnBrk="0" hangingPunct="1">
              <a:defRPr sz="18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100" dirty="0"/>
              <a:t>Programme Règlementation </a:t>
            </a:r>
            <a:r>
              <a:rPr lang="fr-FR" sz="1200" dirty="0"/>
              <a:t>cosmétique Module 1 Les étapes Règlementaires</a:t>
            </a:r>
            <a:br>
              <a:rPr lang="fr-FR" sz="1200" dirty="0"/>
            </a:br>
            <a:r>
              <a:rPr lang="fr-FR" sz="1100" dirty="0"/>
              <a:t> Date : 01/2023 Version : 1/1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70558A40-1488-D958-704C-2C9F46105D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9699" y="352705"/>
            <a:ext cx="3108325" cy="3108325"/>
          </a:xfrm>
          <a:prstGeom prst="rect">
            <a:avLst/>
          </a:prstGeom>
        </p:spPr>
      </p:pic>
      <p:sp>
        <p:nvSpPr>
          <p:cNvPr id="4" name="object 4"/>
          <p:cNvSpPr/>
          <p:nvPr/>
        </p:nvSpPr>
        <p:spPr>
          <a:xfrm>
            <a:off x="4232909" y="3536441"/>
            <a:ext cx="3726815" cy="0"/>
          </a:xfrm>
          <a:custGeom>
            <a:avLst/>
            <a:gdLst/>
            <a:ahLst/>
            <a:cxnLst/>
            <a:rect l="l" t="t" r="r" b="b"/>
            <a:pathLst>
              <a:path w="3726815">
                <a:moveTo>
                  <a:pt x="0" y="0"/>
                </a:moveTo>
                <a:lnTo>
                  <a:pt x="3726561" y="0"/>
                </a:lnTo>
              </a:path>
            </a:pathLst>
          </a:custGeom>
          <a:ln w="19812">
            <a:solidFill>
              <a:srgbClr val="FFFFFF"/>
            </a:solidFill>
          </a:ln>
        </p:spPr>
        <p:txBody>
          <a:bodyPr wrap="square" lIns="0" tIns="0" rIns="0" bIns="0" rtlCol="0"/>
          <a:lstStyle/>
          <a:p>
            <a:endParaRPr/>
          </a:p>
        </p:txBody>
      </p:sp>
      <p:sp>
        <p:nvSpPr>
          <p:cNvPr id="6" name="object 6"/>
          <p:cNvSpPr/>
          <p:nvPr/>
        </p:nvSpPr>
        <p:spPr>
          <a:xfrm>
            <a:off x="4232909" y="5293614"/>
            <a:ext cx="3726815" cy="0"/>
          </a:xfrm>
          <a:custGeom>
            <a:avLst/>
            <a:gdLst/>
            <a:ahLst/>
            <a:cxnLst/>
            <a:rect l="l" t="t" r="r" b="b"/>
            <a:pathLst>
              <a:path w="3726815">
                <a:moveTo>
                  <a:pt x="0" y="0"/>
                </a:moveTo>
                <a:lnTo>
                  <a:pt x="3726561" y="0"/>
                </a:lnTo>
              </a:path>
            </a:pathLst>
          </a:custGeom>
          <a:ln w="19812">
            <a:solidFill>
              <a:srgbClr val="FFFFFF"/>
            </a:solidFill>
          </a:ln>
        </p:spPr>
        <p:txBody>
          <a:bodyPr wrap="square" lIns="0" tIns="0" rIns="0" bIns="0" rtlCol="0"/>
          <a:lstStyle/>
          <a:p>
            <a:endParaRPr/>
          </a:p>
        </p:txBody>
      </p:sp>
      <p:sp>
        <p:nvSpPr>
          <p:cNvPr id="8" name="object 8"/>
          <p:cNvSpPr txBox="1"/>
          <p:nvPr/>
        </p:nvSpPr>
        <p:spPr>
          <a:xfrm>
            <a:off x="5075682" y="6463080"/>
            <a:ext cx="1797050" cy="186690"/>
          </a:xfrm>
          <a:prstGeom prst="rect">
            <a:avLst/>
          </a:prstGeom>
        </p:spPr>
        <p:txBody>
          <a:bodyPr vert="horz" wrap="square" lIns="0" tIns="13335" rIns="0" bIns="0" rtlCol="0">
            <a:spAutoFit/>
          </a:bodyPr>
          <a:lstStyle/>
          <a:p>
            <a:pPr marL="12700">
              <a:lnSpc>
                <a:spcPct val="100000"/>
              </a:lnSpc>
              <a:spcBef>
                <a:spcPts val="105"/>
              </a:spcBef>
            </a:pPr>
            <a:r>
              <a:rPr sz="1050" i="1" dirty="0">
                <a:solidFill>
                  <a:srgbClr val="FFFFFF"/>
                </a:solidFill>
                <a:latin typeface="Carlito"/>
                <a:cs typeface="Carlito"/>
              </a:rPr>
              <a:t>Au </a:t>
            </a:r>
            <a:r>
              <a:rPr sz="1050" i="1" spc="-5" dirty="0">
                <a:solidFill>
                  <a:srgbClr val="FFFFFF"/>
                </a:solidFill>
                <a:latin typeface="Carlito"/>
                <a:cs typeface="Carlito"/>
              </a:rPr>
              <a:t>titre des actions </a:t>
            </a:r>
            <a:r>
              <a:rPr sz="1050" i="1" dirty="0">
                <a:solidFill>
                  <a:srgbClr val="FFFFFF"/>
                </a:solidFill>
                <a:latin typeface="Carlito"/>
                <a:cs typeface="Carlito"/>
              </a:rPr>
              <a:t>de</a:t>
            </a:r>
            <a:r>
              <a:rPr sz="1050" i="1" spc="-40" dirty="0">
                <a:solidFill>
                  <a:srgbClr val="FFFFFF"/>
                </a:solidFill>
                <a:latin typeface="Carlito"/>
                <a:cs typeface="Carlito"/>
              </a:rPr>
              <a:t> </a:t>
            </a:r>
            <a:r>
              <a:rPr sz="1050" i="1" spc="-5" dirty="0">
                <a:solidFill>
                  <a:srgbClr val="FFFFFF"/>
                </a:solidFill>
                <a:latin typeface="Carlito"/>
                <a:cs typeface="Carlito"/>
              </a:rPr>
              <a:t>formation</a:t>
            </a:r>
            <a:endParaRPr sz="1050">
              <a:latin typeface="Carlito"/>
              <a:cs typeface="Carlito"/>
            </a:endParaRPr>
          </a:p>
        </p:txBody>
      </p:sp>
      <p:sp>
        <p:nvSpPr>
          <p:cNvPr id="10" name="ZoneTexte 9">
            <a:extLst>
              <a:ext uri="{FF2B5EF4-FFF2-40B4-BE49-F238E27FC236}">
                <a16:creationId xmlns:a16="http://schemas.microsoft.com/office/drawing/2014/main" id="{E59A64F1-3AA0-0F34-DE3D-406E34701C56}"/>
              </a:ext>
            </a:extLst>
          </p:cNvPr>
          <p:cNvSpPr txBox="1"/>
          <p:nvPr/>
        </p:nvSpPr>
        <p:spPr>
          <a:xfrm>
            <a:off x="5054251" y="3739451"/>
            <a:ext cx="1797050" cy="1200329"/>
          </a:xfrm>
          <a:prstGeom prst="rect">
            <a:avLst/>
          </a:prstGeom>
          <a:noFill/>
        </p:spPr>
        <p:txBody>
          <a:bodyPr wrap="square" rtlCol="0">
            <a:spAutoFit/>
          </a:bodyPr>
          <a:lstStyle/>
          <a:p>
            <a:pPr algn="ctr"/>
            <a:r>
              <a:rPr lang="fr-FR" dirty="0">
                <a:hlinkClick r:id="rId3"/>
              </a:rPr>
              <a:t>www.ypia.fr</a:t>
            </a:r>
            <a:endParaRPr lang="fr-FR" dirty="0"/>
          </a:p>
          <a:p>
            <a:pPr algn="ctr"/>
            <a:r>
              <a:rPr lang="fr-FR" dirty="0"/>
              <a:t>Agnès </a:t>
            </a:r>
            <a:r>
              <a:rPr lang="fr-FR" dirty="0" err="1"/>
              <a:t>Nuss</a:t>
            </a:r>
            <a:endParaRPr lang="fr-FR" dirty="0"/>
          </a:p>
          <a:p>
            <a:pPr algn="ctr"/>
            <a:r>
              <a:rPr lang="fr-FR" dirty="0"/>
              <a:t>06 13 44 61 11</a:t>
            </a:r>
          </a:p>
          <a:p>
            <a:pPr algn="ctr"/>
            <a:r>
              <a:rPr lang="fr-FR" dirty="0"/>
              <a:t>info@ypia.fr</a:t>
            </a:r>
          </a:p>
        </p:txBody>
      </p:sp>
      <p:sp>
        <p:nvSpPr>
          <p:cNvPr id="9" name="Espace réservé du numéro de diapositive 8">
            <a:extLst>
              <a:ext uri="{FF2B5EF4-FFF2-40B4-BE49-F238E27FC236}">
                <a16:creationId xmlns:a16="http://schemas.microsoft.com/office/drawing/2014/main" id="{4E69C1ED-39D5-6756-0540-E64428BC8B12}"/>
              </a:ext>
            </a:extLst>
          </p:cNvPr>
          <p:cNvSpPr>
            <a:spLocks noGrp="1"/>
          </p:cNvSpPr>
          <p:nvPr>
            <p:ph type="sldNum" sz="quarter" idx="7"/>
          </p:nvPr>
        </p:nvSpPr>
        <p:spPr/>
        <p:txBody>
          <a:bodyPr/>
          <a:lstStyle/>
          <a:p>
            <a:fld id="{B6F15528-21DE-4FAA-801E-634DDDAF4B2B}" type="slidenum">
              <a:rPr lang="fr-FR" smtClean="0"/>
              <a:t>5</a:t>
            </a:fld>
            <a:endParaRPr lang="fr-FR"/>
          </a:p>
        </p:txBody>
      </p:sp>
      <p:sp>
        <p:nvSpPr>
          <p:cNvPr id="2" name="Espace réservé du pied de page 7">
            <a:extLst>
              <a:ext uri="{FF2B5EF4-FFF2-40B4-BE49-F238E27FC236}">
                <a16:creationId xmlns:a16="http://schemas.microsoft.com/office/drawing/2014/main" id="{E0ED17AC-07CA-E337-0BEF-3AB9AEBC2EE6}"/>
              </a:ext>
            </a:extLst>
          </p:cNvPr>
          <p:cNvSpPr txBox="1">
            <a:spLocks/>
          </p:cNvSpPr>
          <p:nvPr/>
        </p:nvSpPr>
        <p:spPr>
          <a:xfrm>
            <a:off x="152400" y="6372418"/>
            <a:ext cx="12192000" cy="353943"/>
          </a:xfrm>
          <a:prstGeom prst="rect">
            <a:avLst/>
          </a:prstGeom>
        </p:spPr>
        <p:txBody>
          <a:bodyPr wrap="square" lIns="0" tIns="0" rIns="0" bIns="0">
            <a:spAutoFit/>
          </a:bodyPr>
          <a:lstStyle>
            <a:defPPr>
              <a:defRPr lang="fr-FR"/>
            </a:defPPr>
            <a:lvl1pPr marL="0" algn="ctr" defTabSz="914400" rtl="0" eaLnBrk="1" latinLnBrk="0" hangingPunct="1">
              <a:defRPr sz="18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100" dirty="0"/>
              <a:t>Programme Règlementation </a:t>
            </a:r>
            <a:r>
              <a:rPr lang="fr-FR" sz="1200" dirty="0"/>
              <a:t>cosmétique Module 1 Les étapes Règlementaires</a:t>
            </a:r>
            <a:br>
              <a:rPr lang="fr-FR" sz="1200" dirty="0"/>
            </a:br>
            <a:r>
              <a:rPr lang="fr-FR" sz="1100" dirty="0"/>
              <a:t> Date : 01/2023 Version : 1/1</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608</TotalTime>
  <Words>1045</Words>
  <Application>Microsoft Office PowerPoint</Application>
  <PresentationFormat>Grand écran</PresentationFormat>
  <Paragraphs>133</Paragraphs>
  <Slides>5</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5</vt:i4>
      </vt:variant>
    </vt:vector>
  </HeadingPairs>
  <TitlesOfParts>
    <vt:vector size="13" baseType="lpstr">
      <vt:lpstr>Arial</vt:lpstr>
      <vt:lpstr>Calibri</vt:lpstr>
      <vt:lpstr>Carlito</vt:lpstr>
      <vt:lpstr>Libel Suit Rg</vt:lpstr>
      <vt:lpstr>Times New Roman</vt:lpstr>
      <vt:lpstr>Verdana</vt:lpstr>
      <vt:lpstr>Wingdings</vt:lpstr>
      <vt:lpstr>Office Theme</vt:lpstr>
      <vt:lpstr>Règlementation cosmétique – Module 1 :  Les étapes règlementaires pour mettre son activité de fabrication cosmétique en conformité.</vt:lpstr>
      <vt:lpstr>Pourquoi suivre ce parcours de formation ?</vt:lpstr>
      <vt:lpstr>Présentation PowerPoint</vt:lpstr>
      <vt:lpstr>Modalités et moyens</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Ici, un titre très long</dc:title>
  <dc:creator>Olivier Leclercq</dc:creator>
  <cp:lastModifiedBy>Agnes NUSS</cp:lastModifiedBy>
  <cp:revision>30</cp:revision>
  <cp:lastPrinted>2023-03-03T16:49:28Z</cp:lastPrinted>
  <dcterms:created xsi:type="dcterms:W3CDTF">2021-11-25T11:35:43Z</dcterms:created>
  <dcterms:modified xsi:type="dcterms:W3CDTF">2023-03-03T16:59:52Z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2021-05-18T00:00:00Z</vt:filetime>
  </property>
  <property fmtid="{D5CDD505-2E9C-101B-9397-08002B2CF9AE}" pid="3" name="Creator">
    <vt:lpwstr>Microsoft® PowerPoint® 2016</vt:lpwstr>
  </property>
  <property fmtid="{D5CDD505-2E9C-101B-9397-08002B2CF9AE}" pid="4" name="LastSaved">
    <vt:filetime>2021-11-25T00:00:00Z</vt:filetime>
  </property>
</Properties>
</file>